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57" r:id="rId3"/>
    <p:sldId id="258" r:id="rId4"/>
    <p:sldId id="274" r:id="rId5"/>
    <p:sldId id="279" r:id="rId6"/>
    <p:sldId id="275" r:id="rId7"/>
    <p:sldId id="270" r:id="rId8"/>
    <p:sldId id="260" r:id="rId9"/>
    <p:sldId id="276" r:id="rId10"/>
    <p:sldId id="262" r:id="rId11"/>
    <p:sldId id="271" r:id="rId12"/>
    <p:sldId id="272" r:id="rId13"/>
    <p:sldId id="273" r:id="rId14"/>
    <p:sldId id="266" r:id="rId15"/>
    <p:sldId id="267" r:id="rId16"/>
    <p:sldId id="268" r:id="rId17"/>
    <p:sldId id="277" r:id="rId18"/>
    <p:sldId id="278" r:id="rId19"/>
    <p:sldId id="263" r:id="rId2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C2"/>
    <a:srgbClr val="FFF9E0"/>
    <a:srgbClr val="FFFEDC"/>
    <a:srgbClr val="FFF1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13"/>
    <p:restoredTop sz="95687"/>
  </p:normalViewPr>
  <p:slideViewPr>
    <p:cSldViewPr snapToGrid="0" snapToObjects="1">
      <p:cViewPr varScale="1">
        <p:scale>
          <a:sx n="114" d="100"/>
          <a:sy n="114" d="100"/>
        </p:scale>
        <p:origin x="62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29E073-EA70-B24F-823C-918B7A7181A6}" type="datetimeFigureOut">
              <a:rPr lang="de-DE" smtClean="0"/>
              <a:t>15.09.2024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de-DE"/>
              <a:t>Mastertextformat bearbeiten
Zweite Ebene
Dritte Ebene
Vierte Ebene
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A6DEC7-1DE9-E64F-B6CB-7EC576F22459}" type="slidenum">
              <a:rPr lang="de-DE" smtClean="0"/>
              <a:t>‹Nr.›</a:t>
            </a:fld>
            <a:endParaRPr lang="de-DE"/>
          </a:p>
        </p:txBody>
      </p:sp>
    </p:spTree>
    <p:extLst>
      <p:ext uri="{BB962C8B-B14F-4D97-AF65-F5344CB8AC3E}">
        <p14:creationId xmlns:p14="http://schemas.microsoft.com/office/powerpoint/2010/main" val="901496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Hallo, herzlich Willkommen, zu meiner Präsentation zum Thema: „Eine quantitative Untersuchung des Zusammenhangs von Persönlichkeitsstruktur, Resilienz und der Arbeitsmotivation von Lehrenden an öffentlichen Grundschulen.</a:t>
            </a:r>
          </a:p>
        </p:txBody>
      </p:sp>
      <p:sp>
        <p:nvSpPr>
          <p:cNvPr id="4" name="Foliennummernplatzhalter 3"/>
          <p:cNvSpPr>
            <a:spLocks noGrp="1"/>
          </p:cNvSpPr>
          <p:nvPr>
            <p:ph type="sldNum" sz="quarter" idx="5"/>
          </p:nvPr>
        </p:nvSpPr>
        <p:spPr/>
        <p:txBody>
          <a:bodyPr/>
          <a:lstStyle/>
          <a:p>
            <a:fld id="{60A6DEC7-1DE9-E64F-B6CB-7EC576F22459}" type="slidenum">
              <a:rPr lang="de-DE" smtClean="0"/>
              <a:t>1</a:t>
            </a:fld>
            <a:endParaRPr lang="de-DE"/>
          </a:p>
        </p:txBody>
      </p:sp>
    </p:spTree>
    <p:extLst>
      <p:ext uri="{BB962C8B-B14F-4D97-AF65-F5344CB8AC3E}">
        <p14:creationId xmlns:p14="http://schemas.microsoft.com/office/powerpoint/2010/main" val="4064090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Aufrgund</a:t>
            </a:r>
            <a:r>
              <a:rPr lang="de-DE" dirty="0"/>
              <a:t> der noch recht großen Lücken durch den CPI in der </a:t>
            </a:r>
            <a:r>
              <a:rPr lang="de-DE" dirty="0" err="1"/>
              <a:t>Forschungs</a:t>
            </a:r>
            <a:r>
              <a:rPr lang="de-DE" dirty="0"/>
              <a:t> zum Lehrberuf, wurden einmal schnell alle erfassten Konstrukte der Persönlichkeit in Bezug zur  Resilienz und Arbeitsmotivation explorativ betrachtet: Erstaunlich hierbei war das sowohl die Offenheit als auch das Traditionsbewusstsein stark mit der Resilienz in </a:t>
            </a:r>
            <a:r>
              <a:rPr lang="de-DE" dirty="0" err="1"/>
              <a:t>verbindung</a:t>
            </a:r>
            <a:r>
              <a:rPr lang="de-DE" dirty="0"/>
              <a:t> standen und sich. Dennoch signifikante </a:t>
            </a:r>
            <a:r>
              <a:rPr lang="de-DE" dirty="0" err="1"/>
              <a:t>Untreschiede</a:t>
            </a:r>
            <a:r>
              <a:rPr lang="de-DE" dirty="0"/>
              <a:t> zwischen den gebildeten Clustern zeigten.</a:t>
            </a:r>
          </a:p>
          <a:p>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Eine weitere sehr spannende Erkenntnis aus dem </a:t>
            </a:r>
            <a:r>
              <a:rPr lang="de-DE" dirty="0" err="1"/>
              <a:t>exploratoven</a:t>
            </a:r>
            <a:r>
              <a:rPr lang="de-DE" dirty="0"/>
              <a:t> Blick war: </a:t>
            </a:r>
            <a:r>
              <a:rPr lang="de-DE" sz="1200" dirty="0">
                <a:latin typeface="Arial" panose="020B0604020202020204" pitchFamily="34" charset="0"/>
                <a:cs typeface="Arial" panose="020B0604020202020204" pitchFamily="34" charset="0"/>
              </a:rPr>
              <a:t>Die soziale Orientierung korrelierte positiv mit der Arbeitsmotivation, die autonome hingegen mit der Arbeitszufriedenheit</a:t>
            </a:r>
          </a:p>
          <a:p>
            <a:endParaRPr lang="de-DE" dirty="0"/>
          </a:p>
        </p:txBody>
      </p:sp>
      <p:sp>
        <p:nvSpPr>
          <p:cNvPr id="4" name="Foliennummernplatzhalter 3"/>
          <p:cNvSpPr>
            <a:spLocks noGrp="1"/>
          </p:cNvSpPr>
          <p:nvPr>
            <p:ph type="sldNum" sz="quarter" idx="5"/>
          </p:nvPr>
        </p:nvSpPr>
        <p:spPr/>
        <p:txBody>
          <a:bodyPr/>
          <a:lstStyle/>
          <a:p>
            <a:fld id="{60A6DEC7-1DE9-E64F-B6CB-7EC576F22459}" type="slidenum">
              <a:rPr lang="de-DE" smtClean="0"/>
              <a:t>12</a:t>
            </a:fld>
            <a:endParaRPr lang="de-DE"/>
          </a:p>
        </p:txBody>
      </p:sp>
    </p:spTree>
    <p:extLst>
      <p:ext uri="{BB962C8B-B14F-4D97-AF65-F5344CB8AC3E}">
        <p14:creationId xmlns:p14="http://schemas.microsoft.com/office/powerpoint/2010/main" val="76412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erste Forschungsfrage zum Zusammenhang zwischen der Persönlichkeit und der Resilienz kann klar mit ja beantwortet werden.</a:t>
            </a:r>
          </a:p>
          <a:p>
            <a:endParaRPr lang="de-DE" dirty="0"/>
          </a:p>
          <a:p>
            <a:r>
              <a:rPr lang="de-DE" dirty="0"/>
              <a:t>Mögliche Ursachen für den positiven Zusammenhang zwischen dem fluiden Selbstkonzept und der Resilienz könnte die Ansicht sein, dass Persönlichkeit ein interaktiver Prozess zwischen der Person und der Umwelt ist und die Resilienz ebenso ein Prozess der Anpassung der Person auf Ereignisse aus der Umwelt. Die Selbstwirksamkeit scheint hier noch ein relevanter Faktor zu sein, allerdings müsste hier weitere Forschung ansetzen.</a:t>
            </a:r>
          </a:p>
          <a:p>
            <a:endParaRPr lang="de-DE" dirty="0"/>
          </a:p>
          <a:p>
            <a:endParaRPr lang="de-DE" dirty="0"/>
          </a:p>
          <a:p>
            <a:r>
              <a:rPr lang="de-DE" dirty="0"/>
              <a:t>Die Gruppenunterschiede zwischen den Clustern zur sozialen und autonomen Orientierung und der Resilienz scheinen an der affektiven Resilienz zu liegen, schon Genet und Siemer 2011 fanden einen positiven Zusammenhang zwischen affektiver Flexibilität und der Resilienz. Nicht wie erwartet ein Zusammenspiel beider Dimensionen, sondern eine hohe Autonome Orientierung und nur niedrige soziale Orientierung zeigte die höchsten </a:t>
            </a:r>
            <a:r>
              <a:rPr lang="de-DE" dirty="0" err="1"/>
              <a:t>Resilienzwerte</a:t>
            </a:r>
            <a:r>
              <a:rPr lang="de-DE" dirty="0"/>
              <a:t>. Passt dazu, dass es wichtig ist, seine eigenen Grenzen zu waren und auf sich selbst zu achten.</a:t>
            </a:r>
          </a:p>
          <a:p>
            <a:endParaRPr lang="de-DE" dirty="0"/>
          </a:p>
          <a:p>
            <a:r>
              <a:rPr lang="de-DE" dirty="0"/>
              <a:t>Die Gruppenunterschiede die sich bei den Clustern Gewissenhaftigkeit und Gelassenheit in Bezug auf die Resilienz zeigten, könnten über die Flexibilität als Teilkonstrukt der Gelassenheit erklärt werden. Hier zeigte sich das Bild wie erwartet, hohe und hohe Ausprägung erzielte die höchsten Werte. Die kognitive Stärke klärte bei diesen Konstrukten die Gruppenunterschiede besser auf als das Gesamtkonstrukt der Resilienz, </a:t>
            </a:r>
            <a:r>
              <a:rPr lang="de-AT" sz="1200" kern="1200" dirty="0">
                <a:solidFill>
                  <a:schemeClr val="tx1"/>
                </a:solidFill>
                <a:effectLst/>
                <a:latin typeface="+mn-lt"/>
                <a:ea typeface="+mn-ea"/>
                <a:cs typeface="+mn-cs"/>
              </a:rPr>
              <a:t>könnte daran liegen, dass die kognitive Stärke auch die Fähigkeit zur kognitiven Umstrukturierung beinhaltet, diese beschreibt die Fähigkeit destruktive und nicht zielführende Gedanken schnell zu identifizieren und diese durch Alternativgedanken zu ersetzen (Gerlach, 2016 zitiert nach </a:t>
            </a:r>
            <a:r>
              <a:rPr lang="de-AT" sz="1200" kern="1200" dirty="0" err="1">
                <a:solidFill>
                  <a:schemeClr val="tx1"/>
                </a:solidFill>
                <a:effectLst/>
                <a:latin typeface="+mn-lt"/>
                <a:ea typeface="+mn-ea"/>
                <a:cs typeface="+mn-cs"/>
              </a:rPr>
              <a:t>Himmer-Gurdan</a:t>
            </a:r>
            <a:r>
              <a:rPr lang="de-AT" sz="1200" kern="1200" dirty="0">
                <a:solidFill>
                  <a:schemeClr val="tx1"/>
                </a:solidFill>
                <a:effectLst/>
                <a:latin typeface="+mn-lt"/>
                <a:ea typeface="+mn-ea"/>
                <a:cs typeface="+mn-cs"/>
              </a:rPr>
              <a:t>, 2022), was möglicherweise zu mehr Gelassenheit führt.</a:t>
            </a:r>
            <a:r>
              <a:rPr lang="de-AT" dirty="0">
                <a:effectLst/>
              </a:rPr>
              <a:t> </a:t>
            </a:r>
            <a:endParaRPr lang="de-DE" dirty="0"/>
          </a:p>
        </p:txBody>
      </p:sp>
      <p:sp>
        <p:nvSpPr>
          <p:cNvPr id="4" name="Foliennummernplatzhalter 3"/>
          <p:cNvSpPr>
            <a:spLocks noGrp="1"/>
          </p:cNvSpPr>
          <p:nvPr>
            <p:ph type="sldNum" sz="quarter" idx="5"/>
          </p:nvPr>
        </p:nvSpPr>
        <p:spPr/>
        <p:txBody>
          <a:bodyPr/>
          <a:lstStyle/>
          <a:p>
            <a:fld id="{60A6DEC7-1DE9-E64F-B6CB-7EC576F22459}" type="slidenum">
              <a:rPr lang="de-DE" smtClean="0"/>
              <a:t>13</a:t>
            </a:fld>
            <a:endParaRPr lang="de-DE"/>
          </a:p>
        </p:txBody>
      </p:sp>
    </p:spTree>
    <p:extLst>
      <p:ext uri="{BB962C8B-B14F-4D97-AF65-F5344CB8AC3E}">
        <p14:creationId xmlns:p14="http://schemas.microsoft.com/office/powerpoint/2010/main" val="11993954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zweite Forschungsfrage kann nicht so klar mit ja beantwortet werden:</a:t>
            </a:r>
          </a:p>
          <a:p>
            <a:endParaRPr lang="de-DE" dirty="0"/>
          </a:p>
          <a:p>
            <a:r>
              <a:rPr lang="de-DE" dirty="0"/>
              <a:t>Mögliche Ursachen für das negative Zusammenspiel von dem fluiden Selbstkonzept und der Arbeitsmotivation könnte sein, dass psychologische Flexibilität, die Parallelen mit dem fluiden Selbstkonzept aufweist, ebenfalls negativ mit der Arbeitszufriedenheit korreliert. Weiter zeigte sich eine starke Korrelation zwischen dem fluiden Selbstkonzept und der kognitiven Stärke, beide zusammen sprechen für geistige Flexibilität, was wiederum dazu führen kann sich schnell umzustrukturieren und eine Bereitschaft für neue Situationen zu haben (also sich nicht alles gefallen zu lassen, sondern eher die Situation zu ändern)</a:t>
            </a:r>
          </a:p>
          <a:p>
            <a:endParaRPr lang="de-DE" dirty="0"/>
          </a:p>
          <a:p>
            <a:endParaRPr lang="de-DE" dirty="0"/>
          </a:p>
          <a:p>
            <a:r>
              <a:rPr lang="de-DE" dirty="0"/>
              <a:t>Warum die gruppenunterschiede der Cluster zur Gewissenhaftigkeit und Gelassenheit in Bezug auf die Arbeitsmotivation nicht gefunden werden konnten, könnte daran liegen, dass die Arbeitsmotivation innerhalb der Stichprobe überhaupt sehr </a:t>
            </a:r>
            <a:r>
              <a:rPr lang="de-DE" dirty="0" err="1"/>
              <a:t>hoh</a:t>
            </a:r>
            <a:r>
              <a:rPr lang="de-DE" dirty="0"/>
              <a:t> war. Auch hier könnte die Flexibilität als Teil der Gelassenheit ihren Anteil daran haben, denn diese hat eher negativen Einfluss auf die Arbeitsmotivation, müsste extra erforscht werden. Weiter </a:t>
            </a:r>
            <a:r>
              <a:rPr lang="de-DE" dirty="0" err="1"/>
              <a:t>Unterkonstrukte</a:t>
            </a:r>
            <a:r>
              <a:rPr lang="de-DE" dirty="0"/>
              <a:t> der Gelassenheit wie Eigenverantwortung (Autonomie) haben keine klaren Ergebnisse zur Arbeitsmotivation gebracht.</a:t>
            </a:r>
          </a:p>
          <a:p>
            <a:endParaRPr lang="de-DE" dirty="0"/>
          </a:p>
          <a:p>
            <a:endParaRPr lang="de-DE" dirty="0"/>
          </a:p>
          <a:p>
            <a:r>
              <a:rPr lang="de-DE" dirty="0"/>
              <a:t>Wenn man die explorativen Ergebnisse mit zu nimmt, zeigte sich, das Extraversion und Introversion zu signifikanten Gruppenunterschieden führen, sowie auch die soziale und die autonome Orientierung. Und damit lässt sich die Forschungsfrage dann doch mit ja beantworten, die Persönlichkeit hat Einfluss auf die Arbeitsmotivation der Lehrkräfte.</a:t>
            </a:r>
          </a:p>
        </p:txBody>
      </p:sp>
      <p:sp>
        <p:nvSpPr>
          <p:cNvPr id="4" name="Foliennummernplatzhalter 3"/>
          <p:cNvSpPr>
            <a:spLocks noGrp="1"/>
          </p:cNvSpPr>
          <p:nvPr>
            <p:ph type="sldNum" sz="quarter" idx="5"/>
          </p:nvPr>
        </p:nvSpPr>
        <p:spPr/>
        <p:txBody>
          <a:bodyPr/>
          <a:lstStyle/>
          <a:p>
            <a:fld id="{60A6DEC7-1DE9-E64F-B6CB-7EC576F22459}" type="slidenum">
              <a:rPr lang="de-DE" smtClean="0"/>
              <a:t>14</a:t>
            </a:fld>
            <a:endParaRPr lang="de-DE"/>
          </a:p>
        </p:txBody>
      </p:sp>
    </p:spTree>
    <p:extLst>
      <p:ext uri="{BB962C8B-B14F-4D97-AF65-F5344CB8AC3E}">
        <p14:creationId xmlns:p14="http://schemas.microsoft.com/office/powerpoint/2010/main" val="483794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Nun zur Limitation.</a:t>
            </a:r>
          </a:p>
          <a:p>
            <a:endParaRPr lang="de-DE" dirty="0"/>
          </a:p>
          <a:p>
            <a:r>
              <a:rPr lang="de-DE" dirty="0"/>
              <a:t>Inhaltlich muss gesagt werden, dass viele zugrundliegende Studien aus anderen Kulturkreisen stammen, oder nicht Lehrkräfte als Zielgruppe hatten. Weiter war die Forschungslücke doch größer als erwartet, weswegen viel über </a:t>
            </a:r>
            <a:r>
              <a:rPr lang="de-DE" dirty="0" err="1"/>
              <a:t>Teilkonstrukte</a:t>
            </a:r>
            <a:r>
              <a:rPr lang="de-DE" dirty="0"/>
              <a:t> hergeleitet werden musste. Als letztes ist die Arbeitsmotivation wohl noch deutlicher von der Arbeitszufriedenheit abzugrenzen als zu Beginn angenommen.</a:t>
            </a:r>
          </a:p>
          <a:p>
            <a:endParaRPr lang="de-DE" dirty="0"/>
          </a:p>
          <a:p>
            <a:r>
              <a:rPr lang="de-DE" dirty="0"/>
              <a:t>Auf statistischer Ebene ist zu bemerken, dass es eine Korrelationsstudie war, welche eine eingeschränkte interne Validität haben und keine kausalen Zusammenhänge zeigen. Es wurden mehrere </a:t>
            </a:r>
            <a:r>
              <a:rPr lang="de-DE" dirty="0" err="1"/>
              <a:t>Anovas</a:t>
            </a:r>
            <a:r>
              <a:rPr lang="de-DE" dirty="0"/>
              <a:t> durchgeführt wodurch sich der alpha-Fehler erhöht und auch die </a:t>
            </a:r>
            <a:r>
              <a:rPr lang="de-DE" dirty="0" err="1"/>
              <a:t>g</a:t>
            </a:r>
            <a:r>
              <a:rPr lang="de-DE" dirty="0"/>
              <a:t>-Poweranalyse zeigte, dass man für sichere Ergebnisse mehr. Teilnehmer gebraucht hätte. Die Clusterbildung als wirklich nicht zu unterschätzender Faktor, es machte tatsächlich große Unterschiede ob man die Mittlere Referenzgruppe zu </a:t>
            </a:r>
            <a:r>
              <a:rPr lang="de-DE" dirty="0" err="1"/>
              <a:t>hoh</a:t>
            </a:r>
            <a:r>
              <a:rPr lang="de-DE" dirty="0"/>
              <a:t> oder niedrig dazuzählte, weswegen schlussendlich mit dem Mediansplit gearbeitet wurde.</a:t>
            </a:r>
          </a:p>
          <a:p>
            <a:r>
              <a:rPr lang="de-DE" dirty="0"/>
              <a:t>Bei den Fragebögen wurden nur einzelne Skalen verwendet, was durchaus die Reliabilität einschränkt. Weiter beruht eine online Befragung immer auf Selbsteinschätzung.</a:t>
            </a:r>
          </a:p>
        </p:txBody>
      </p:sp>
      <p:sp>
        <p:nvSpPr>
          <p:cNvPr id="4" name="Foliennummernplatzhalter 3"/>
          <p:cNvSpPr>
            <a:spLocks noGrp="1"/>
          </p:cNvSpPr>
          <p:nvPr>
            <p:ph type="sldNum" sz="quarter" idx="5"/>
          </p:nvPr>
        </p:nvSpPr>
        <p:spPr/>
        <p:txBody>
          <a:bodyPr/>
          <a:lstStyle/>
          <a:p>
            <a:fld id="{60A6DEC7-1DE9-E64F-B6CB-7EC576F22459}" type="slidenum">
              <a:rPr lang="de-DE" smtClean="0"/>
              <a:t>15</a:t>
            </a:fld>
            <a:endParaRPr lang="de-DE"/>
          </a:p>
        </p:txBody>
      </p:sp>
    </p:spTree>
    <p:extLst>
      <p:ext uri="{BB962C8B-B14F-4D97-AF65-F5344CB8AC3E}">
        <p14:creationId xmlns:p14="http://schemas.microsoft.com/office/powerpoint/2010/main" val="1695165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Das fluide Selbstkonzept zeigt wirklich eindeutige Zusammenhänge mit der Resilienz. </a:t>
            </a:r>
          </a:p>
          <a:p>
            <a:endParaRPr lang="de-DE" dirty="0"/>
          </a:p>
          <a:p>
            <a:r>
              <a:rPr lang="de-DE" dirty="0"/>
              <a:t>Eine hohe Autonome Orientierung in Kombination mit niedriger sozialer Orientierung, zeigte die höchsten </a:t>
            </a:r>
            <a:r>
              <a:rPr lang="de-DE" dirty="0" err="1"/>
              <a:t>Resilienzwerte</a:t>
            </a:r>
            <a:r>
              <a:rPr lang="de-DE" dirty="0"/>
              <a:t>. Umgekehrt bei der Arbeitsmotivation zeigten sich die höchsten Werte bei der Kombination aus hoher sozialer Orientierung und niedriger Autonomer. Dies könnte bedeuten, dass diese Lehrpersonen viel Motivation in ihre Arbeit stecken, auf Kosten ihrer Resilienz (weiter Forschung)</a:t>
            </a:r>
          </a:p>
          <a:p>
            <a:endParaRPr lang="de-DE" dirty="0"/>
          </a:p>
          <a:p>
            <a:r>
              <a:rPr lang="de-DE" dirty="0"/>
              <a:t>Und die Kombination aus hoher Gelassenheit und hoher Gewissenhaftigkeit war am </a:t>
            </a:r>
            <a:r>
              <a:rPr lang="de-DE" dirty="0" err="1"/>
              <a:t>resilientesten</a:t>
            </a:r>
            <a:r>
              <a:rPr lang="de-DE" dirty="0"/>
              <a:t>, was die Wichtigkeit der Gewissenhaftigkeit im Lehrberuf untermauert.  </a:t>
            </a:r>
          </a:p>
          <a:p>
            <a:endParaRPr lang="de-DE" dirty="0"/>
          </a:p>
          <a:p>
            <a:r>
              <a:rPr lang="de-DE" dirty="0"/>
              <a:t>Daraus könnte abgeleitet werden, dass man bei </a:t>
            </a:r>
            <a:r>
              <a:rPr lang="de-DE" dirty="0" err="1"/>
              <a:t>BerufseinsteigerInnen</a:t>
            </a:r>
            <a:r>
              <a:rPr lang="de-DE" dirty="0"/>
              <a:t> auf diese beiden Konstrukte achtet und diese wenn nötig stärkt. </a:t>
            </a:r>
          </a:p>
          <a:p>
            <a:r>
              <a:rPr lang="de-DE" dirty="0"/>
              <a:t>Die Ergebnisse betonen die Wichtigkeit der autonomen Orientierung und damit der Fähigkeit sich abzugrenzen und auf sich zu achten, auch hier könnten Übungen ansetzen.</a:t>
            </a:r>
          </a:p>
          <a:p>
            <a:endParaRPr lang="de-DE" dirty="0"/>
          </a:p>
          <a:p>
            <a:r>
              <a:rPr lang="de-DE" dirty="0"/>
              <a:t>Ein Frühwarnsystem könnte sein, dass Gelassenheit und autonome Orientierung das Potential haben als Kontrolldimensionen zu dienen.</a:t>
            </a:r>
          </a:p>
        </p:txBody>
      </p:sp>
      <p:sp>
        <p:nvSpPr>
          <p:cNvPr id="4" name="Foliennummernplatzhalter 3"/>
          <p:cNvSpPr>
            <a:spLocks noGrp="1"/>
          </p:cNvSpPr>
          <p:nvPr>
            <p:ph type="sldNum" sz="quarter" idx="5"/>
          </p:nvPr>
        </p:nvSpPr>
        <p:spPr/>
        <p:txBody>
          <a:bodyPr/>
          <a:lstStyle/>
          <a:p>
            <a:fld id="{60A6DEC7-1DE9-E64F-B6CB-7EC576F22459}" type="slidenum">
              <a:rPr lang="de-DE" smtClean="0"/>
              <a:t>16</a:t>
            </a:fld>
            <a:endParaRPr lang="de-DE"/>
          </a:p>
        </p:txBody>
      </p:sp>
    </p:spTree>
    <p:extLst>
      <p:ext uri="{BB962C8B-B14F-4D97-AF65-F5344CB8AC3E}">
        <p14:creationId xmlns:p14="http://schemas.microsoft.com/office/powerpoint/2010/main" val="7435749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Hier einmal die in der Präsentation verwendeten Quellen.</a:t>
            </a:r>
          </a:p>
        </p:txBody>
      </p:sp>
      <p:sp>
        <p:nvSpPr>
          <p:cNvPr id="4" name="Foliennummernplatzhalter 3"/>
          <p:cNvSpPr>
            <a:spLocks noGrp="1"/>
          </p:cNvSpPr>
          <p:nvPr>
            <p:ph type="sldNum" sz="quarter" idx="5"/>
          </p:nvPr>
        </p:nvSpPr>
        <p:spPr/>
        <p:txBody>
          <a:bodyPr/>
          <a:lstStyle/>
          <a:p>
            <a:fld id="{60A6DEC7-1DE9-E64F-B6CB-7EC576F22459}" type="slidenum">
              <a:rPr lang="de-DE" smtClean="0"/>
              <a:t>17</a:t>
            </a:fld>
            <a:endParaRPr lang="de-DE"/>
          </a:p>
        </p:txBody>
      </p:sp>
    </p:spTree>
    <p:extLst>
      <p:ext uri="{BB962C8B-B14F-4D97-AF65-F5344CB8AC3E}">
        <p14:creationId xmlns:p14="http://schemas.microsoft.com/office/powerpoint/2010/main" val="10898248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Hier einmal die in der Präsentation verwendeten Quellen.</a:t>
            </a:r>
          </a:p>
        </p:txBody>
      </p:sp>
      <p:sp>
        <p:nvSpPr>
          <p:cNvPr id="4" name="Foliennummernplatzhalter 3"/>
          <p:cNvSpPr>
            <a:spLocks noGrp="1"/>
          </p:cNvSpPr>
          <p:nvPr>
            <p:ph type="sldNum" sz="quarter" idx="5"/>
          </p:nvPr>
        </p:nvSpPr>
        <p:spPr/>
        <p:txBody>
          <a:bodyPr/>
          <a:lstStyle/>
          <a:p>
            <a:fld id="{60A6DEC7-1DE9-E64F-B6CB-7EC576F22459}" type="slidenum">
              <a:rPr lang="de-DE" smtClean="0"/>
              <a:t>18</a:t>
            </a:fld>
            <a:endParaRPr lang="de-DE"/>
          </a:p>
        </p:txBody>
      </p:sp>
    </p:spTree>
    <p:extLst>
      <p:ext uri="{BB962C8B-B14F-4D97-AF65-F5344CB8AC3E}">
        <p14:creationId xmlns:p14="http://schemas.microsoft.com/office/powerpoint/2010/main" val="36421859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Und ein herzliches Dankeschön für Ihre Aufmerksamkeit!</a:t>
            </a:r>
          </a:p>
        </p:txBody>
      </p:sp>
      <p:sp>
        <p:nvSpPr>
          <p:cNvPr id="4" name="Foliennummernplatzhalter 3"/>
          <p:cNvSpPr>
            <a:spLocks noGrp="1"/>
          </p:cNvSpPr>
          <p:nvPr>
            <p:ph type="sldNum" sz="quarter" idx="5"/>
          </p:nvPr>
        </p:nvSpPr>
        <p:spPr/>
        <p:txBody>
          <a:bodyPr/>
          <a:lstStyle/>
          <a:p>
            <a:fld id="{60A6DEC7-1DE9-E64F-B6CB-7EC576F22459}" type="slidenum">
              <a:rPr lang="de-DE" smtClean="0"/>
              <a:t>19</a:t>
            </a:fld>
            <a:endParaRPr lang="de-DE"/>
          </a:p>
        </p:txBody>
      </p:sp>
    </p:spTree>
    <p:extLst>
      <p:ext uri="{BB962C8B-B14F-4D97-AF65-F5344CB8AC3E}">
        <p14:creationId xmlns:p14="http://schemas.microsoft.com/office/powerpoint/2010/main" val="1070725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 meiner Präsentation werde ich der folgenden Gliederung folgen: kurz zu meiner Motivation, dann zur Theorie, woraus sich die Forschungslücke und damit die </a:t>
            </a:r>
            <a:r>
              <a:rPr lang="de-DE" dirty="0" err="1"/>
              <a:t>Foschungsfragen</a:t>
            </a:r>
            <a:r>
              <a:rPr lang="de-DE" dirty="0"/>
              <a:t> und die </a:t>
            </a:r>
            <a:r>
              <a:rPr lang="de-DE" dirty="0" err="1"/>
              <a:t>Hyppothesen</a:t>
            </a:r>
            <a:r>
              <a:rPr lang="de-DE" dirty="0"/>
              <a:t> entwickelten, dann zur Methodik. Im zweiten Teil der </a:t>
            </a:r>
            <a:r>
              <a:rPr lang="de-DE" dirty="0" err="1"/>
              <a:t>Präenstation</a:t>
            </a:r>
            <a:r>
              <a:rPr lang="de-DE" dirty="0"/>
              <a:t> wird es um die Ergebnisse und die </a:t>
            </a:r>
            <a:r>
              <a:rPr lang="de-DE" dirty="0" err="1"/>
              <a:t>Interpreation</a:t>
            </a:r>
            <a:r>
              <a:rPr lang="de-DE" dirty="0"/>
              <a:t> und auch Limitation gehen. Den Abschluss bildet das Fazit.</a:t>
            </a:r>
          </a:p>
        </p:txBody>
      </p:sp>
      <p:sp>
        <p:nvSpPr>
          <p:cNvPr id="4" name="Foliennummernplatzhalter 3"/>
          <p:cNvSpPr>
            <a:spLocks noGrp="1"/>
          </p:cNvSpPr>
          <p:nvPr>
            <p:ph type="sldNum" sz="quarter" idx="5"/>
          </p:nvPr>
        </p:nvSpPr>
        <p:spPr/>
        <p:txBody>
          <a:bodyPr/>
          <a:lstStyle/>
          <a:p>
            <a:fld id="{60A6DEC7-1DE9-E64F-B6CB-7EC576F22459}" type="slidenum">
              <a:rPr lang="de-DE" smtClean="0"/>
              <a:t>2</a:t>
            </a:fld>
            <a:endParaRPr lang="de-DE"/>
          </a:p>
        </p:txBody>
      </p:sp>
    </p:spTree>
    <p:extLst>
      <p:ext uri="{BB962C8B-B14F-4D97-AF65-F5344CB8AC3E}">
        <p14:creationId xmlns:p14="http://schemas.microsoft.com/office/powerpoint/2010/main" val="3061862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Motivation zu dieser Arbeit ergab sich aus verschiedenen Gründen: 1) dem Lehrermangel, dieser soll sich laut Prognosen mindestens bis Mitte der 2030er Jahren weiter verschlimmern. 2) Persönliches Interesse, meine Schwiegermutter leitete eine Grundschule dadurch konnte ich ihre Probleme mit. der </a:t>
            </a:r>
            <a:r>
              <a:rPr lang="de-DE" dirty="0" err="1"/>
              <a:t>Unterrrichtsversorgung</a:t>
            </a:r>
            <a:r>
              <a:rPr lang="de-DE" dirty="0"/>
              <a:t> der Kleinsten hautnah mit erleben 3) das </a:t>
            </a:r>
            <a:r>
              <a:rPr lang="de-DE" dirty="0" err="1"/>
              <a:t>salutogenetische</a:t>
            </a:r>
            <a:r>
              <a:rPr lang="de-DE" dirty="0"/>
              <a:t> Gedankengut, schon von </a:t>
            </a:r>
            <a:r>
              <a:rPr lang="de-DE" dirty="0" err="1"/>
              <a:t>anfang</a:t>
            </a:r>
            <a:r>
              <a:rPr lang="de-DE" dirty="0"/>
              <a:t> an bin ich ein Fan von Prävention und Erhaltung der Gesundheit, im Gegensatz dazu erst zu handeln wenn die Krankheit bereits passiert ist.</a:t>
            </a:r>
          </a:p>
        </p:txBody>
      </p:sp>
      <p:sp>
        <p:nvSpPr>
          <p:cNvPr id="4" name="Foliennummernplatzhalter 3"/>
          <p:cNvSpPr>
            <a:spLocks noGrp="1"/>
          </p:cNvSpPr>
          <p:nvPr>
            <p:ph type="sldNum" sz="quarter" idx="5"/>
          </p:nvPr>
        </p:nvSpPr>
        <p:spPr/>
        <p:txBody>
          <a:bodyPr/>
          <a:lstStyle/>
          <a:p>
            <a:fld id="{60A6DEC7-1DE9-E64F-B6CB-7EC576F22459}" type="slidenum">
              <a:rPr lang="de-DE" smtClean="0"/>
              <a:t>3</a:t>
            </a:fld>
            <a:endParaRPr lang="de-DE"/>
          </a:p>
        </p:txBody>
      </p:sp>
    </p:spTree>
    <p:extLst>
      <p:ext uri="{BB962C8B-B14F-4D97-AF65-F5344CB8AC3E}">
        <p14:creationId xmlns:p14="http://schemas.microsoft.com/office/powerpoint/2010/main" val="4059361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 der Arbeit wurde das Modell der Vielschichtigen Persönlichkeit von Frau </a:t>
            </a:r>
            <a:r>
              <a:rPr lang="de-DE" dirty="0" err="1"/>
              <a:t>Gurdan</a:t>
            </a:r>
            <a:r>
              <a:rPr lang="de-DE" dirty="0"/>
              <a:t> verwendet, da ich es wichtig finde die </a:t>
            </a:r>
            <a:r>
              <a:rPr lang="de-DE" dirty="0" err="1"/>
              <a:t>Persönlcihkeit</a:t>
            </a:r>
            <a:r>
              <a:rPr lang="de-DE" dirty="0"/>
              <a:t> als Spektrum zu sehen und </a:t>
            </a:r>
            <a:r>
              <a:rPr lang="de-DE" dirty="0" err="1"/>
              <a:t>vorallem</a:t>
            </a:r>
            <a:r>
              <a:rPr lang="de-DE" dirty="0"/>
              <a:t> anzuerkennen, dass auch die Situation </a:t>
            </a:r>
            <a:r>
              <a:rPr lang="de-DE" dirty="0" err="1"/>
              <a:t>einfluss</a:t>
            </a:r>
            <a:r>
              <a:rPr lang="de-DE" dirty="0"/>
              <a:t> auf die Persönlichkeit hat, was durch die unipolaren Dimensionen des Modells möglich wird.</a:t>
            </a:r>
          </a:p>
          <a:p>
            <a:endParaRPr lang="de-DE" dirty="0"/>
          </a:p>
          <a:p>
            <a:r>
              <a:rPr lang="de-DE" dirty="0"/>
              <a:t>In Bezug auf Lehrpersonen gilt zu den verwendeten Konstrukten folgendes: </a:t>
            </a:r>
          </a:p>
          <a:p>
            <a:r>
              <a:rPr lang="de-DE" dirty="0" err="1"/>
              <a:t>Gewissenhaftugkeit</a:t>
            </a:r>
            <a:r>
              <a:rPr lang="de-DE" dirty="0"/>
              <a:t> geht im Lehrberuf mit kompetentem Lehrverhalten einher, Gelassenheit wurde so im Berufsfeld noch nicht beleuchtet, weswegen die Flexibilität als Unterkonstrukt herangezogen wurde, diese ist im Lehrberuf wichtig, da sich die Situation und das gesamte Arbeitsfeld ständig verändert.</a:t>
            </a:r>
          </a:p>
          <a:p>
            <a:endParaRPr lang="de-DE" dirty="0"/>
          </a:p>
          <a:p>
            <a:r>
              <a:rPr lang="de-DE" dirty="0"/>
              <a:t>Verträglichkeit, also soziale Orientierung scheint im Lehrberuf nur bis zu einem Gewissen maß hilfreich, wohingegen die autonome Orientierung Aspekte wie </a:t>
            </a:r>
            <a:r>
              <a:rPr lang="de-DE" dirty="0" err="1"/>
              <a:t>Durchsetzungevermögen</a:t>
            </a:r>
            <a:r>
              <a:rPr lang="de-DE" dirty="0"/>
              <a:t> und Konfliktfähigkeit beinhaltet, welche täglich benötigt werden;</a:t>
            </a:r>
          </a:p>
          <a:p>
            <a:endParaRPr lang="de-DE" dirty="0"/>
          </a:p>
          <a:p>
            <a:r>
              <a:rPr lang="de-DE" dirty="0"/>
              <a:t>Das Fluide Selbstkonzept könnte eine relevante Rolle spielen, da es den Einstieg ins Berufsleben erleichtert und das am Ball bleiben in einem </a:t>
            </a:r>
            <a:r>
              <a:rPr lang="de-DE" dirty="0" err="1"/>
              <a:t>Beruffeld</a:t>
            </a:r>
            <a:r>
              <a:rPr lang="de-DE" dirty="0"/>
              <a:t> wo alles sich. Stets. </a:t>
            </a:r>
            <a:r>
              <a:rPr lang="de-DE" dirty="0" err="1"/>
              <a:t>Entwicklet</a:t>
            </a:r>
            <a:r>
              <a:rPr lang="de-DE" dirty="0"/>
              <a:t>.</a:t>
            </a:r>
          </a:p>
          <a:p>
            <a:endParaRPr lang="de-DE" dirty="0"/>
          </a:p>
          <a:p>
            <a:r>
              <a:rPr lang="de-DE" dirty="0"/>
              <a:t>Auch. Die Offenheit hilft den Lehrkräften dem ständigen Wandel positiv gegenüber zu treten, zum Traditionsbewusstsein gab es leider noch keine Forschung</a:t>
            </a:r>
          </a:p>
        </p:txBody>
      </p:sp>
      <p:sp>
        <p:nvSpPr>
          <p:cNvPr id="4" name="Foliennummernplatzhalter 3"/>
          <p:cNvSpPr>
            <a:spLocks noGrp="1"/>
          </p:cNvSpPr>
          <p:nvPr>
            <p:ph type="sldNum" sz="quarter" idx="5"/>
          </p:nvPr>
        </p:nvSpPr>
        <p:spPr/>
        <p:txBody>
          <a:bodyPr/>
          <a:lstStyle/>
          <a:p>
            <a:fld id="{60A6DEC7-1DE9-E64F-B6CB-7EC576F22459}" type="slidenum">
              <a:rPr lang="de-DE" smtClean="0"/>
              <a:t>5</a:t>
            </a:fld>
            <a:endParaRPr lang="de-DE"/>
          </a:p>
        </p:txBody>
      </p:sp>
    </p:spTree>
    <p:extLst>
      <p:ext uri="{BB962C8B-B14F-4D97-AF65-F5344CB8AC3E}">
        <p14:creationId xmlns:p14="http://schemas.microsoft.com/office/powerpoint/2010/main" val="3375767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Resilienz gilt als multidimensionales und </a:t>
            </a:r>
            <a:r>
              <a:rPr lang="de-DE" dirty="0" err="1"/>
              <a:t>multideterminantes</a:t>
            </a:r>
            <a:r>
              <a:rPr lang="de-DE" dirty="0"/>
              <a:t> Konstrukt und bedeutet soviel, wie gesunde Anpassung über die Zeit nach einem </a:t>
            </a:r>
            <a:r>
              <a:rPr lang="de-DE" dirty="0" err="1"/>
              <a:t>traumatisiernenden</a:t>
            </a:r>
            <a:r>
              <a:rPr lang="de-DE" dirty="0"/>
              <a:t> Erlebnisses. In Bezug auf Lehrkräfte ließ sich sagen, dass Resilienz gleich aus zwei Gründen wichtig ist: nämlich um selber gesund zu bleiben, aber auch um die Resilienz der Schüler*innen fördern zu können. In Bezug zur Persönlichkeit und der Resilienz lässt sich sagen, dass das fluide Selbstkonzept, welches das Anerkennen verschiedenerer Anteile und die Möglichkeit zur Weiterentwicklung der Persönlichkeit beinhaltet, rein per Definition einen Zusammenhang mit der Resilienz hat, da diese als Prozess und Fähigkeit positiver Anpassung beschrieben wird. Studien fanden einen Zusammenhang sowohl zwischen Selbstfürsorge, als auch Verträglichkeit mit Resilienz. Auch Gewissenhaftigkeit korreliert positiv mit Resilienz, zur Gelassenheit gab es keine Erkenntnisse, weswegen die </a:t>
            </a:r>
            <a:r>
              <a:rPr lang="de-DE" dirty="0" err="1"/>
              <a:t>Unterkonstrukte</a:t>
            </a:r>
            <a:r>
              <a:rPr lang="de-DE" dirty="0"/>
              <a:t> Flexibilität und Eigenverantwortung betrachtet wurde, hierbei ergaben sich ambivalente Ergebnisse. </a:t>
            </a:r>
          </a:p>
          <a:p>
            <a:endParaRPr lang="de-DE" dirty="0"/>
          </a:p>
          <a:p>
            <a:endParaRPr lang="de-DE" dirty="0"/>
          </a:p>
          <a:p>
            <a:r>
              <a:rPr lang="de-DE" dirty="0"/>
              <a:t>Arbeitsmotivation ungleich zur Arbeitszufriedenheit ist mehr in die Zukunft gerichtet und beschreibt die Bereitschaft weiterhin seine Fähigkeiten und Fertigkeiten bei der Arbeit vollumfänglich einzusetzen; in dieser Arbeit wurde das Job </a:t>
            </a:r>
            <a:r>
              <a:rPr lang="de-DE" dirty="0" err="1"/>
              <a:t>Charakteristic</a:t>
            </a:r>
            <a:r>
              <a:rPr lang="de-DE" dirty="0"/>
              <a:t> Modell dafür herangezogen.</a:t>
            </a:r>
          </a:p>
          <a:p>
            <a:r>
              <a:rPr lang="de-DE" dirty="0"/>
              <a:t>Für den Lehrberuf sind die Faktoren: Autonomie und Schulklima die relevantesten.</a:t>
            </a:r>
          </a:p>
          <a:p>
            <a:r>
              <a:rPr lang="de-DE" dirty="0"/>
              <a:t>Zum Zusammenhang mit der Persönlichkeit zeigte sich, dass die Breite des Persönlichkeitsspektrums, positiv mit der Flexibilität korreliert, diese wiederum korreliert positiv mit der Arbeitszufriedenheit und beruflichem Engagement. Eine </a:t>
            </a:r>
            <a:r>
              <a:rPr lang="de-DE" dirty="0" err="1"/>
              <a:t>Meta</a:t>
            </a:r>
            <a:r>
              <a:rPr lang="de-DE" dirty="0"/>
              <a:t> Analyse zeigte, dass Gewissenhaftigkeit einen starken Einfluss auf die Arbeitsmotivation hat, auch hier gab es keine Ergebnisse zur Gelassenheit und die Ergebnisse zu den genannten </a:t>
            </a:r>
            <a:r>
              <a:rPr lang="de-DE" dirty="0" err="1"/>
              <a:t>Unterkonstrukten</a:t>
            </a:r>
            <a:r>
              <a:rPr lang="de-DE" dirty="0"/>
              <a:t> waren ambivalent, weshalb davon </a:t>
            </a:r>
            <a:r>
              <a:rPr lang="de-DE" dirty="0" err="1"/>
              <a:t>ausgegangan</a:t>
            </a:r>
            <a:r>
              <a:rPr lang="de-DE" dirty="0"/>
              <a:t> wurde, dass eine Betrachtung des gesamten Konstruktes aufschlussreich sein könnte.</a:t>
            </a:r>
          </a:p>
        </p:txBody>
      </p:sp>
      <p:sp>
        <p:nvSpPr>
          <p:cNvPr id="4" name="Foliennummernplatzhalter 3"/>
          <p:cNvSpPr>
            <a:spLocks noGrp="1"/>
          </p:cNvSpPr>
          <p:nvPr>
            <p:ph type="sldNum" sz="quarter" idx="5"/>
          </p:nvPr>
        </p:nvSpPr>
        <p:spPr/>
        <p:txBody>
          <a:bodyPr/>
          <a:lstStyle/>
          <a:p>
            <a:fld id="{60A6DEC7-1DE9-E64F-B6CB-7EC576F22459}" type="slidenum">
              <a:rPr lang="de-DE" smtClean="0"/>
              <a:t>6</a:t>
            </a:fld>
            <a:endParaRPr lang="de-DE"/>
          </a:p>
        </p:txBody>
      </p:sp>
    </p:spTree>
    <p:extLst>
      <p:ext uri="{BB962C8B-B14F-4D97-AF65-F5344CB8AC3E}">
        <p14:creationId xmlns:p14="http://schemas.microsoft.com/office/powerpoint/2010/main" val="779283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Der CPI im Zusammenhang speziell mit der Forschung zum Lehrberuf bildete eine </a:t>
            </a:r>
            <a:r>
              <a:rPr lang="de-DE" dirty="0" err="1"/>
              <a:t>Forshcungslücke</a:t>
            </a:r>
            <a:r>
              <a:rPr lang="de-DE" dirty="0"/>
              <a:t>, da konnten keine </a:t>
            </a:r>
            <a:r>
              <a:rPr lang="de-DE" dirty="0" err="1"/>
              <a:t>vorrangegenanen</a:t>
            </a:r>
            <a:r>
              <a:rPr lang="de-DE" dirty="0"/>
              <a:t> Studien gefunden werden, aber auch im Bereich der </a:t>
            </a:r>
            <a:r>
              <a:rPr lang="de-DE" dirty="0" err="1"/>
              <a:t>Resiliuenz</a:t>
            </a:r>
            <a:r>
              <a:rPr lang="de-DE" dirty="0"/>
              <a:t> Forschung und </a:t>
            </a:r>
            <a:r>
              <a:rPr lang="de-DE" dirty="0" err="1"/>
              <a:t>nochmehr</a:t>
            </a:r>
            <a:r>
              <a:rPr lang="de-DE" dirty="0"/>
              <a:t> im Bereich der Arbeitsmotivationsforschung waren die neuen Konstrukte des CPI kaum erforscht, im speziellen relevant für diese Arbeit die Konstrukte: Gelassenheit, </a:t>
            </a:r>
            <a:r>
              <a:rPr lang="de-DE" dirty="0" err="1"/>
              <a:t>Traditsionsbewusstsein</a:t>
            </a:r>
            <a:r>
              <a:rPr lang="de-DE" dirty="0"/>
              <a:t>, autonome Orientierung und das fluide Selbstkonzept.</a:t>
            </a:r>
          </a:p>
        </p:txBody>
      </p:sp>
      <p:sp>
        <p:nvSpPr>
          <p:cNvPr id="4" name="Foliennummernplatzhalter 3"/>
          <p:cNvSpPr>
            <a:spLocks noGrp="1"/>
          </p:cNvSpPr>
          <p:nvPr>
            <p:ph type="sldNum" sz="quarter" idx="5"/>
          </p:nvPr>
        </p:nvSpPr>
        <p:spPr/>
        <p:txBody>
          <a:bodyPr/>
          <a:lstStyle/>
          <a:p>
            <a:fld id="{60A6DEC7-1DE9-E64F-B6CB-7EC576F22459}" type="slidenum">
              <a:rPr lang="de-DE" smtClean="0"/>
              <a:t>8</a:t>
            </a:fld>
            <a:endParaRPr lang="de-DE"/>
          </a:p>
        </p:txBody>
      </p:sp>
    </p:spTree>
    <p:extLst>
      <p:ext uri="{BB962C8B-B14F-4D97-AF65-F5344CB8AC3E}">
        <p14:creationId xmlns:p14="http://schemas.microsoft.com/office/powerpoint/2010/main" val="1222995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Daraus ergaben sich die beiden Forschungsfragen: Gibt es einen Zusammenhang zwischen der Persönlichkeitsbefragung und den </a:t>
            </a:r>
            <a:r>
              <a:rPr lang="de-DE" dirty="0" err="1"/>
              <a:t>Wertten</a:t>
            </a:r>
            <a:r>
              <a:rPr lang="de-DE" dirty="0"/>
              <a:t> auf der </a:t>
            </a:r>
            <a:r>
              <a:rPr lang="de-DE" dirty="0" err="1"/>
              <a:t>Resilienzskala</a:t>
            </a:r>
            <a:r>
              <a:rPr lang="de-DE" dirty="0"/>
              <a:t> </a:t>
            </a:r>
            <a:r>
              <a:rPr lang="de-DE" dirty="0" err="1"/>
              <a:t>bezieheungsweise</a:t>
            </a:r>
            <a:r>
              <a:rPr lang="de-DE" dirty="0"/>
              <a:t> der </a:t>
            </a:r>
            <a:r>
              <a:rPr lang="de-DE" dirty="0" err="1"/>
              <a:t>Arbeitsmotiavtion</a:t>
            </a:r>
            <a:r>
              <a:rPr lang="de-DE" dirty="0"/>
              <a:t> von Lehrkräften?</a:t>
            </a:r>
          </a:p>
          <a:p>
            <a:endParaRPr lang="de-DE" dirty="0"/>
          </a:p>
          <a:p>
            <a:r>
              <a:rPr lang="de-DE" dirty="0"/>
              <a:t>Daraus und aus gefundener Literatur zu den einzelnen Konstrukten entstanden die 5 Hypothesen:</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1: </a:t>
            </a:r>
            <a:r>
              <a:rPr lang="de-AT" sz="1200" dirty="0">
                <a:latin typeface="Arial" panose="020B0604020202020204" pitchFamily="34" charset="0"/>
                <a:cs typeface="Arial" panose="020B0604020202020204" pitchFamily="34" charset="0"/>
              </a:rPr>
              <a:t>Es gibt einen Zusammenhang zwischen hohen Werten des fluiden Selbstkonzeptes und der Resilienz bei Lehrkräften.</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2: </a:t>
            </a:r>
            <a:r>
              <a:rPr lang="de-AT" sz="1200" dirty="0">
                <a:latin typeface="Arial" panose="020B0604020202020204" pitchFamily="34" charset="0"/>
                <a:cs typeface="Arial" panose="020B0604020202020204" pitchFamily="34" charset="0"/>
              </a:rPr>
              <a:t>Lehrkräfte unterscheiden sich in der Resilienz in Abhängigkeit ihrer </a:t>
            </a:r>
            <a:r>
              <a:rPr lang="de-AT" sz="1200" dirty="0" err="1">
                <a:latin typeface="Arial" panose="020B0604020202020204" pitchFamily="34" charset="0"/>
                <a:cs typeface="Arial" panose="020B0604020202020204" pitchFamily="34" charset="0"/>
              </a:rPr>
              <a:t>Strukturkomplexität</a:t>
            </a:r>
            <a:r>
              <a:rPr lang="de-AT" sz="1200" dirty="0">
                <a:latin typeface="Arial" panose="020B0604020202020204" pitchFamily="34" charset="0"/>
                <a:cs typeface="Arial" panose="020B0604020202020204" pitchFamily="34" charset="0"/>
              </a:rPr>
              <a:t> in der Merkmalskombination soziale und autonome Orientierung.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3: </a:t>
            </a:r>
            <a:r>
              <a:rPr lang="de-AT" sz="1200" dirty="0">
                <a:latin typeface="Arial" panose="020B0604020202020204" pitchFamily="34" charset="0"/>
                <a:cs typeface="Arial" panose="020B0604020202020204" pitchFamily="34" charset="0"/>
              </a:rPr>
              <a:t>Lehrkräfte unterscheiden sich in der Resilienz in </a:t>
            </a:r>
            <a:r>
              <a:rPr lang="de-AT" sz="1200" dirty="0" err="1">
                <a:latin typeface="Arial" panose="020B0604020202020204" pitchFamily="34" charset="0"/>
                <a:cs typeface="Arial" panose="020B0604020202020204" pitchFamily="34" charset="0"/>
              </a:rPr>
              <a:t>Abhängigkeit</a:t>
            </a:r>
            <a:r>
              <a:rPr lang="de-AT" sz="1200" dirty="0">
                <a:latin typeface="Arial" panose="020B0604020202020204" pitchFamily="34" charset="0"/>
                <a:cs typeface="Arial" panose="020B0604020202020204" pitchFamily="34" charset="0"/>
              </a:rPr>
              <a:t> ihrer </a:t>
            </a:r>
            <a:r>
              <a:rPr lang="de-AT" sz="1200" dirty="0" err="1">
                <a:latin typeface="Arial" panose="020B0604020202020204" pitchFamily="34" charset="0"/>
                <a:cs typeface="Arial" panose="020B0604020202020204" pitchFamily="34" charset="0"/>
              </a:rPr>
              <a:t>Strukturkomplexität</a:t>
            </a:r>
            <a:r>
              <a:rPr lang="de-AT" sz="1200" dirty="0">
                <a:latin typeface="Arial" panose="020B0604020202020204" pitchFamily="34" charset="0"/>
                <a:cs typeface="Arial" panose="020B0604020202020204" pitchFamily="34" charset="0"/>
              </a:rPr>
              <a:t> in der Merkmalskombination Gewissenhaftigkeit und Gelassenheit.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4: </a:t>
            </a:r>
            <a:r>
              <a:rPr lang="de-AT" sz="1200" dirty="0">
                <a:latin typeface="Arial" panose="020B0604020202020204" pitchFamily="34" charset="0"/>
                <a:cs typeface="Arial" panose="020B0604020202020204" pitchFamily="34" charset="0"/>
              </a:rPr>
              <a:t>Es gibt einen Zusammenhang zwischen hohen Werten des fluiden Selbstkonzepts und der Arbeitsmotivation bei Lehrkräften.</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5: </a:t>
            </a:r>
            <a:r>
              <a:rPr lang="de-AT" sz="1200" dirty="0">
                <a:latin typeface="Arial" panose="020B0604020202020204" pitchFamily="34" charset="0"/>
                <a:cs typeface="Arial" panose="020B0604020202020204" pitchFamily="34" charset="0"/>
              </a:rPr>
              <a:t>Lehrkräfte unterscheiden sich in ihrer Arbeitsmotivation in </a:t>
            </a:r>
            <a:r>
              <a:rPr lang="de-AT" sz="1200" dirty="0" err="1">
                <a:latin typeface="Arial" panose="020B0604020202020204" pitchFamily="34" charset="0"/>
                <a:cs typeface="Arial" panose="020B0604020202020204" pitchFamily="34" charset="0"/>
              </a:rPr>
              <a:t>Abhängigkeit</a:t>
            </a:r>
            <a:r>
              <a:rPr lang="de-AT" sz="1200" dirty="0">
                <a:latin typeface="Arial" panose="020B0604020202020204" pitchFamily="34" charset="0"/>
                <a:cs typeface="Arial" panose="020B0604020202020204" pitchFamily="34" charset="0"/>
              </a:rPr>
              <a:t> ihrer Strukturkomplexität in der Merkmalskombination der Gewissenhaftigkeit und Gelassenheit.</a:t>
            </a:r>
          </a:p>
          <a:p>
            <a:endParaRPr lang="de-DE" dirty="0"/>
          </a:p>
        </p:txBody>
      </p:sp>
      <p:sp>
        <p:nvSpPr>
          <p:cNvPr id="4" name="Foliennummernplatzhalter 3"/>
          <p:cNvSpPr>
            <a:spLocks noGrp="1"/>
          </p:cNvSpPr>
          <p:nvPr>
            <p:ph type="sldNum" sz="quarter" idx="5"/>
          </p:nvPr>
        </p:nvSpPr>
        <p:spPr/>
        <p:txBody>
          <a:bodyPr/>
          <a:lstStyle/>
          <a:p>
            <a:fld id="{60A6DEC7-1DE9-E64F-B6CB-7EC576F22459}" type="slidenum">
              <a:rPr lang="de-DE" smtClean="0"/>
              <a:t>9</a:t>
            </a:fld>
            <a:endParaRPr lang="de-DE"/>
          </a:p>
        </p:txBody>
      </p:sp>
    </p:spTree>
    <p:extLst>
      <p:ext uri="{BB962C8B-B14F-4D97-AF65-F5344CB8AC3E}">
        <p14:creationId xmlns:p14="http://schemas.microsoft.com/office/powerpoint/2010/main" val="3941498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Nun zur Methodik:</a:t>
            </a:r>
          </a:p>
          <a:p>
            <a:r>
              <a:rPr lang="de-DE" dirty="0"/>
              <a:t>Es wurde ein online Fragebogen verwendet, welcher Teile des CPI13, des STARC5 und des JDS beinhaltete, zum Schluss wurden soziodemografische Daten, </a:t>
            </a:r>
            <a:r>
              <a:rPr lang="de-DE" dirty="0" err="1"/>
              <a:t>sowei</a:t>
            </a:r>
            <a:r>
              <a:rPr lang="de-DE" dirty="0"/>
              <a:t> mögliche konfundierende Variablen erfragt. Der Befragungszeitraum lag zwischen dem 15.3. und dem 1.5. 2024</a:t>
            </a:r>
          </a:p>
          <a:p>
            <a:endParaRPr lang="de-DE" dirty="0"/>
          </a:p>
          <a:p>
            <a:r>
              <a:rPr lang="de-DE" dirty="0"/>
              <a:t>Es nahmen 20 öffentliche </a:t>
            </a:r>
            <a:r>
              <a:rPr lang="de-DE" dirty="0" err="1"/>
              <a:t>Grudnschulen</a:t>
            </a:r>
            <a:r>
              <a:rPr lang="de-DE" dirty="0"/>
              <a:t> in Niedersachen </a:t>
            </a:r>
            <a:r>
              <a:rPr lang="de-DE" dirty="0" err="1"/>
              <a:t>etil</a:t>
            </a:r>
            <a:r>
              <a:rPr lang="de-DE" dirty="0"/>
              <a:t>, wobei sich trotzdem leider nur 105 ausgefüllte. Fragebögen ergaben und 68, welche auch vollumfänglich nutzbar waren. Der Altersdurchschnitt lag bei 47,45 und das Geschlecht bei 86,8% weiblich, was beides erstmal recht hoch klingt, allerdings spiegelt dies auch ziemlich die </a:t>
            </a:r>
            <a:r>
              <a:rPr lang="de-DE" dirty="0" err="1"/>
              <a:t>demografie</a:t>
            </a:r>
            <a:r>
              <a:rPr lang="de-DE" dirty="0"/>
              <a:t> der Lehrerschaft. Wieder. Das Verhältnis von Voll und Teilzeit hingegen war sehr ausgewogen.</a:t>
            </a:r>
          </a:p>
          <a:p>
            <a:endParaRPr lang="de-DE" dirty="0"/>
          </a:p>
          <a:p>
            <a:r>
              <a:rPr lang="de-DE" dirty="0"/>
              <a:t>Die </a:t>
            </a:r>
            <a:r>
              <a:rPr lang="de-DE" dirty="0" err="1"/>
              <a:t>Datenauswertun</a:t>
            </a:r>
            <a:r>
              <a:rPr lang="de-DE" dirty="0"/>
              <a:t> erfolgte mit SPSS Version 29, zuerst wurden </a:t>
            </a:r>
            <a:r>
              <a:rPr lang="de-DE" dirty="0" err="1"/>
              <a:t>univariate</a:t>
            </a:r>
            <a:r>
              <a:rPr lang="de-DE" dirty="0"/>
              <a:t> Verfahren </a:t>
            </a:r>
            <a:r>
              <a:rPr lang="de-DE" dirty="0" err="1"/>
              <a:t>zuer</a:t>
            </a:r>
            <a:r>
              <a:rPr lang="de-DE" dirty="0"/>
              <a:t>. Stichprobenanalyse verwendet, dann wurden die </a:t>
            </a:r>
            <a:r>
              <a:rPr lang="de-DE" dirty="0" err="1"/>
              <a:t>Vorraussetzungen</a:t>
            </a:r>
            <a:r>
              <a:rPr lang="de-DE" dirty="0"/>
              <a:t> für die einzelnen Test geprüft und bei bestehen diese Durchgeführt, dabei handelte es sich um Korrelationen nach </a:t>
            </a:r>
            <a:r>
              <a:rPr lang="de-DE" dirty="0" err="1"/>
              <a:t>Bravais</a:t>
            </a:r>
            <a:r>
              <a:rPr lang="de-DE" dirty="0"/>
              <a:t> Pearson und </a:t>
            </a:r>
            <a:r>
              <a:rPr lang="de-DE" dirty="0" err="1"/>
              <a:t>Anovas</a:t>
            </a:r>
            <a:r>
              <a:rPr lang="de-DE" dirty="0"/>
              <a:t>), zum Schluss wurden noch post-hoc Tests und Testungen auf Störvariablen durchgeführt.</a:t>
            </a:r>
          </a:p>
          <a:p>
            <a:endParaRPr lang="de-DE" dirty="0"/>
          </a:p>
          <a:p>
            <a:r>
              <a:rPr lang="de-DE" dirty="0"/>
              <a:t>7 Minuten</a:t>
            </a:r>
          </a:p>
        </p:txBody>
      </p:sp>
      <p:sp>
        <p:nvSpPr>
          <p:cNvPr id="4" name="Foliennummernplatzhalter 3"/>
          <p:cNvSpPr>
            <a:spLocks noGrp="1"/>
          </p:cNvSpPr>
          <p:nvPr>
            <p:ph type="sldNum" sz="quarter" idx="5"/>
          </p:nvPr>
        </p:nvSpPr>
        <p:spPr/>
        <p:txBody>
          <a:bodyPr/>
          <a:lstStyle/>
          <a:p>
            <a:fld id="{60A6DEC7-1DE9-E64F-B6CB-7EC576F22459}" type="slidenum">
              <a:rPr lang="de-DE" smtClean="0"/>
              <a:t>10</a:t>
            </a:fld>
            <a:endParaRPr lang="de-DE"/>
          </a:p>
        </p:txBody>
      </p:sp>
    </p:spTree>
    <p:extLst>
      <p:ext uri="{BB962C8B-B14F-4D97-AF65-F5344CB8AC3E}">
        <p14:creationId xmlns:p14="http://schemas.microsoft.com/office/powerpoint/2010/main" val="491520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spcBef>
                <a:spcPts val="600"/>
              </a:spcBef>
            </a:pPr>
            <a:r>
              <a:rPr lang="de-DE" dirty="0"/>
              <a:t>Dabei ergab sich, dass die Hypothesen 1 bis 3 bestätigt werden konnten: Die </a:t>
            </a:r>
            <a:r>
              <a:rPr lang="de-DE" dirty="0" err="1"/>
              <a:t>Pearsonkorrelation</a:t>
            </a:r>
            <a:r>
              <a:rPr lang="de-DE" dirty="0"/>
              <a:t> zeigte einen signifikanten </a:t>
            </a:r>
            <a:r>
              <a:rPr lang="de-DE" dirty="0" err="1"/>
              <a:t>posituven</a:t>
            </a:r>
            <a:r>
              <a:rPr lang="de-DE" dirty="0"/>
              <a:t> Zusammenhang zwischen den Werten des fluiden Selbstkonzeptes und der Resilienz, mit einem </a:t>
            </a:r>
            <a:r>
              <a:rPr lang="de-DE" dirty="0" err="1"/>
              <a:t>r</a:t>
            </a:r>
            <a:r>
              <a:rPr lang="de-DE" dirty="0"/>
              <a:t> von ,405 kann man sogar von einem mittleren bis starken Effekt sprechen. </a:t>
            </a:r>
            <a:r>
              <a:rPr lang="de-AT" sz="1200" dirty="0">
                <a:latin typeface="Arial" panose="020B0604020202020204" pitchFamily="34" charset="0"/>
                <a:cs typeface="Arial" panose="020B0604020202020204" pitchFamily="34" charset="0"/>
              </a:rPr>
              <a:t>Die ANOVA zwischen den gebildeten Clustern für die Merkmale soziale und autonome Orientierung und den Resilienz-Werten zeigte einen signifikanten Unterschied zwischen den Gruppen (</a:t>
            </a:r>
            <a:r>
              <a:rPr lang="de-AT" sz="1200" i="1" dirty="0">
                <a:latin typeface="Arial" panose="020B0604020202020204" pitchFamily="34" charset="0"/>
                <a:cs typeface="Arial" panose="020B0604020202020204" pitchFamily="34" charset="0"/>
              </a:rPr>
              <a:t>F</a:t>
            </a:r>
            <a:r>
              <a:rPr lang="de-AT" sz="1200" dirty="0">
                <a:latin typeface="Arial" panose="020B0604020202020204" pitchFamily="34" charset="0"/>
                <a:cs typeface="Arial" panose="020B0604020202020204" pitchFamily="34" charset="0"/>
              </a:rPr>
              <a:t> = 4,577, </a:t>
            </a:r>
            <a:r>
              <a:rPr lang="de-AT" sz="1200" b="1" i="1" dirty="0">
                <a:latin typeface="Arial" panose="020B0604020202020204" pitchFamily="34" charset="0"/>
                <a:cs typeface="Arial" panose="020B0604020202020204" pitchFamily="34" charset="0"/>
              </a:rPr>
              <a:t>p</a:t>
            </a:r>
            <a:r>
              <a:rPr lang="de-AT" sz="1200" b="1" dirty="0">
                <a:latin typeface="Arial" panose="020B0604020202020204" pitchFamily="34" charset="0"/>
                <a:cs typeface="Arial" panose="020B0604020202020204" pitchFamily="34" charset="0"/>
              </a:rPr>
              <a:t> = ,006</a:t>
            </a:r>
            <a:r>
              <a:rPr lang="de-AT" sz="1200" dirty="0">
                <a:latin typeface="Arial" panose="020B0604020202020204" pitchFamily="34" charset="0"/>
                <a:cs typeface="Arial" panose="020B0604020202020204" pitchFamily="34" charset="0"/>
              </a:rPr>
              <a:t>, </a:t>
            </a:r>
            <a:r>
              <a:rPr lang="de-AT" sz="1200" i="1" dirty="0">
                <a:latin typeface="Arial" panose="020B0604020202020204" pitchFamily="34" charset="0"/>
                <a:cs typeface="Arial" panose="020B0604020202020204" pitchFamily="34" charset="0"/>
              </a:rPr>
              <a:t>ηp</a:t>
            </a:r>
            <a:r>
              <a:rPr lang="de-AT" sz="1200" dirty="0">
                <a:latin typeface="Arial" panose="020B0604020202020204" pitchFamily="34" charset="0"/>
                <a:cs typeface="Arial" panose="020B0604020202020204" pitchFamily="34" charset="0"/>
              </a:rPr>
              <a:t>2 = ,177).</a:t>
            </a:r>
            <a:r>
              <a:rPr lang="de-AT" sz="1200" dirty="0">
                <a:effectLst/>
                <a:latin typeface="Arial" panose="020B0604020202020204" pitchFamily="34" charset="0"/>
                <a:cs typeface="Arial" panose="020B0604020202020204" pitchFamily="34" charset="0"/>
              </a:rPr>
              <a:t> Das </a:t>
            </a:r>
            <a:r>
              <a:rPr lang="de-AT" sz="1200" dirty="0" err="1">
                <a:effectLst/>
                <a:latin typeface="Arial" panose="020B0604020202020204" pitchFamily="34" charset="0"/>
                <a:cs typeface="Arial" panose="020B0604020202020204" pitchFamily="34" charset="0"/>
              </a:rPr>
              <a:t>eta</a:t>
            </a:r>
            <a:r>
              <a:rPr lang="de-AT" sz="1200" dirty="0">
                <a:effectLst/>
                <a:latin typeface="Arial" panose="020B0604020202020204" pitchFamily="34" charset="0"/>
                <a:cs typeface="Arial" panose="020B0604020202020204" pitchFamily="34" charset="0"/>
              </a:rPr>
              <a:t> Quadrat von ,177 ist als gros zu bewerten. Auch die </a:t>
            </a:r>
            <a:r>
              <a:rPr lang="de-AT" sz="1200" dirty="0">
                <a:latin typeface="Arial" panose="020B0604020202020204" pitchFamily="34" charset="0"/>
                <a:cs typeface="Arial" panose="020B0604020202020204" pitchFamily="34" charset="0"/>
              </a:rPr>
              <a:t>ANOVA zwischen den gebildeten Clustern für die Merkmale Gewissenhaftigkeit und Gelassenheit und den Resilienz-Werten zeigte einen signifikanten Unterschied zwischen den Gruppen (</a:t>
            </a:r>
            <a:r>
              <a:rPr lang="de-AT" sz="1200" i="1" dirty="0">
                <a:latin typeface="Arial" panose="020B0604020202020204" pitchFamily="34" charset="0"/>
                <a:cs typeface="Arial" panose="020B0604020202020204" pitchFamily="34" charset="0"/>
              </a:rPr>
              <a:t>F</a:t>
            </a:r>
            <a:r>
              <a:rPr lang="de-AT" sz="1200" dirty="0">
                <a:latin typeface="Arial" panose="020B0604020202020204" pitchFamily="34" charset="0"/>
                <a:cs typeface="Arial" panose="020B0604020202020204" pitchFamily="34" charset="0"/>
              </a:rPr>
              <a:t> = 2,792, </a:t>
            </a:r>
            <a:r>
              <a:rPr lang="de-AT" sz="1200" b="1" i="1" dirty="0">
                <a:latin typeface="Arial" panose="020B0604020202020204" pitchFamily="34" charset="0"/>
                <a:cs typeface="Arial" panose="020B0604020202020204" pitchFamily="34" charset="0"/>
              </a:rPr>
              <a:t>p</a:t>
            </a:r>
            <a:r>
              <a:rPr lang="de-AT" sz="1200" b="1" dirty="0">
                <a:latin typeface="Arial" panose="020B0604020202020204" pitchFamily="34" charset="0"/>
                <a:cs typeface="Arial" panose="020B0604020202020204" pitchFamily="34" charset="0"/>
              </a:rPr>
              <a:t> = ,047</a:t>
            </a:r>
            <a:r>
              <a:rPr lang="de-AT" sz="1200" dirty="0">
                <a:latin typeface="Arial" panose="020B0604020202020204" pitchFamily="34" charset="0"/>
                <a:cs typeface="Arial" panose="020B0604020202020204" pitchFamily="34" charset="0"/>
              </a:rPr>
              <a:t>, </a:t>
            </a:r>
            <a:r>
              <a:rPr lang="de-AT" sz="1200" i="1" dirty="0">
                <a:latin typeface="Arial" panose="020B0604020202020204" pitchFamily="34" charset="0"/>
                <a:cs typeface="Arial" panose="020B0604020202020204" pitchFamily="34" charset="0"/>
              </a:rPr>
              <a:t>ηp</a:t>
            </a:r>
            <a:r>
              <a:rPr lang="de-AT" sz="1200" dirty="0">
                <a:latin typeface="Arial" panose="020B0604020202020204" pitchFamily="34" charset="0"/>
                <a:cs typeface="Arial" panose="020B0604020202020204" pitchFamily="34" charset="0"/>
              </a:rPr>
              <a:t>2 = ,116).</a:t>
            </a:r>
          </a:p>
          <a:p>
            <a:pPr>
              <a:spcBef>
                <a:spcPts val="600"/>
              </a:spcBef>
            </a:pPr>
            <a:endParaRPr lang="de-AT"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600"/>
              </a:spcBef>
              <a:spcAft>
                <a:spcPts val="0"/>
              </a:spcAft>
              <a:buClrTx/>
              <a:buSzTx/>
              <a:buFontTx/>
              <a:buNone/>
              <a:tabLst/>
              <a:defRPr/>
            </a:pPr>
            <a:r>
              <a:rPr lang="de-AT" sz="1200" dirty="0">
                <a:latin typeface="Arial" panose="020B0604020202020204" pitchFamily="34" charset="0"/>
                <a:cs typeface="Arial" panose="020B0604020202020204" pitchFamily="34" charset="0"/>
              </a:rPr>
              <a:t>Die Hypothesen 4 und 5 zur Arbeitsmotivation hingegen konnten nicht bestätigt werden: Die Pearson-Korrelation zeigte einen negativen, nicht signifikanten Zusammenhang (</a:t>
            </a:r>
            <a:r>
              <a:rPr lang="de-AT" sz="1200" b="1" i="1" dirty="0">
                <a:latin typeface="Arial" panose="020B0604020202020204" pitchFamily="34" charset="0"/>
                <a:cs typeface="Arial" panose="020B0604020202020204" pitchFamily="34" charset="0"/>
              </a:rPr>
              <a:t>p</a:t>
            </a:r>
            <a:r>
              <a:rPr lang="de-AT" sz="1200" b="1" dirty="0">
                <a:latin typeface="Arial" panose="020B0604020202020204" pitchFamily="34" charset="0"/>
                <a:cs typeface="Arial" panose="020B0604020202020204" pitchFamily="34" charset="0"/>
              </a:rPr>
              <a:t> &lt; ,163</a:t>
            </a:r>
            <a:r>
              <a:rPr lang="de-AT" sz="1200" dirty="0">
                <a:latin typeface="Arial" panose="020B0604020202020204" pitchFamily="34" charset="0"/>
                <a:cs typeface="Arial" panose="020B0604020202020204" pitchFamily="34" charset="0"/>
              </a:rPr>
              <a:t>) zwischen hohen Werten auf der Skala des fluiden Selbstkonzeptes und der Arbeitsmotivation (</a:t>
            </a:r>
            <a:r>
              <a:rPr lang="de-AT" sz="1200" i="1" dirty="0" err="1">
                <a:latin typeface="Arial" panose="020B0604020202020204" pitchFamily="34" charset="0"/>
                <a:cs typeface="Arial" panose="020B0604020202020204" pitchFamily="34" charset="0"/>
              </a:rPr>
              <a:t>r</a:t>
            </a:r>
            <a:r>
              <a:rPr lang="de-AT" sz="1200" dirty="0">
                <a:latin typeface="Arial" panose="020B0604020202020204" pitchFamily="34" charset="0"/>
                <a:cs typeface="Arial" panose="020B0604020202020204" pitchFamily="34" charset="0"/>
              </a:rPr>
              <a:t> = -,121). Und auch die ANOVA zwischen den gebildeten Clustern für die Merkmale Gewissenhaftigkeit und Gelassenheit und den Werten der Arbeitsmotivation zeigte keinen signifikanten Unterschied zwischen den Gruppen (</a:t>
            </a:r>
            <a:r>
              <a:rPr lang="de-AT" sz="1200" i="1" dirty="0">
                <a:latin typeface="Arial" panose="020B0604020202020204" pitchFamily="34" charset="0"/>
                <a:cs typeface="Arial" panose="020B0604020202020204" pitchFamily="34" charset="0"/>
              </a:rPr>
              <a:t>F</a:t>
            </a:r>
            <a:r>
              <a:rPr lang="de-AT" sz="1200" dirty="0">
                <a:latin typeface="Arial" panose="020B0604020202020204" pitchFamily="34" charset="0"/>
                <a:cs typeface="Arial" panose="020B0604020202020204" pitchFamily="34" charset="0"/>
              </a:rPr>
              <a:t> = ,587</a:t>
            </a:r>
            <a:r>
              <a:rPr lang="de-AT" sz="1200" b="1" dirty="0">
                <a:latin typeface="Arial" panose="020B0604020202020204" pitchFamily="34" charset="0"/>
                <a:cs typeface="Arial" panose="020B0604020202020204" pitchFamily="34" charset="0"/>
              </a:rPr>
              <a:t>, </a:t>
            </a:r>
            <a:r>
              <a:rPr lang="de-AT" sz="1200" b="1" i="1" dirty="0">
                <a:latin typeface="Arial" panose="020B0604020202020204" pitchFamily="34" charset="0"/>
                <a:cs typeface="Arial" panose="020B0604020202020204" pitchFamily="34" charset="0"/>
              </a:rPr>
              <a:t>p</a:t>
            </a:r>
            <a:r>
              <a:rPr lang="de-AT" sz="1200" b="1" dirty="0">
                <a:latin typeface="Arial" panose="020B0604020202020204" pitchFamily="34" charset="0"/>
                <a:cs typeface="Arial" panose="020B0604020202020204" pitchFamily="34" charset="0"/>
              </a:rPr>
              <a:t> = ,626</a:t>
            </a:r>
            <a:r>
              <a:rPr lang="de-AT" sz="1200" dirty="0">
                <a:latin typeface="Arial" panose="020B0604020202020204" pitchFamily="34" charset="0"/>
                <a:cs typeface="Arial" panose="020B0604020202020204" pitchFamily="34" charset="0"/>
              </a:rPr>
              <a:t>, </a:t>
            </a:r>
            <a:r>
              <a:rPr lang="de-AT" sz="1200" i="1" dirty="0">
                <a:latin typeface="Arial" panose="020B0604020202020204" pitchFamily="34" charset="0"/>
                <a:cs typeface="Arial" panose="020B0604020202020204" pitchFamily="34" charset="0"/>
              </a:rPr>
              <a:t>ηp</a:t>
            </a:r>
            <a:r>
              <a:rPr lang="de-AT" sz="1200" dirty="0">
                <a:latin typeface="Arial" panose="020B0604020202020204" pitchFamily="34" charset="0"/>
                <a:cs typeface="Arial" panose="020B0604020202020204" pitchFamily="34" charset="0"/>
              </a:rPr>
              <a:t>2 = ,027).</a:t>
            </a:r>
            <a:r>
              <a:rPr lang="de-AT" sz="1200" dirty="0">
                <a:effectLst/>
                <a:latin typeface="Arial" panose="020B0604020202020204" pitchFamily="34" charset="0"/>
                <a:cs typeface="Arial" panose="020B0604020202020204" pitchFamily="34" charset="0"/>
              </a:rPr>
              <a:t> </a:t>
            </a:r>
            <a:endParaRPr lang="de-AT"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600"/>
              </a:spcBef>
              <a:spcAft>
                <a:spcPts val="0"/>
              </a:spcAft>
              <a:buClrTx/>
              <a:buSzTx/>
              <a:buFontTx/>
              <a:buNone/>
              <a:tabLst/>
              <a:defRPr/>
            </a:pPr>
            <a:endParaRPr lang="de-AT" sz="1200" dirty="0">
              <a:latin typeface="Arial" panose="020B0604020202020204" pitchFamily="34" charset="0"/>
              <a:cs typeface="Arial" panose="020B0604020202020204" pitchFamily="34" charset="0"/>
            </a:endParaRPr>
          </a:p>
          <a:p>
            <a:pPr>
              <a:spcBef>
                <a:spcPts val="600"/>
              </a:spcBef>
            </a:pPr>
            <a:endParaRPr lang="de-AT" sz="1200" dirty="0">
              <a:latin typeface="Arial" panose="020B0604020202020204" pitchFamily="34" charset="0"/>
              <a:cs typeface="Arial" panose="020B0604020202020204" pitchFamily="34" charset="0"/>
            </a:endParaRPr>
          </a:p>
          <a:p>
            <a:pPr>
              <a:spcBef>
                <a:spcPts val="600"/>
              </a:spcBef>
            </a:pPr>
            <a:r>
              <a:rPr lang="de-AT" sz="1200" dirty="0">
                <a:effectLst/>
                <a:latin typeface="Arial" panose="020B0604020202020204" pitchFamily="34" charset="0"/>
                <a:cs typeface="Arial" panose="020B0604020202020204" pitchFamily="34" charset="0"/>
              </a:rPr>
              <a:t> </a:t>
            </a:r>
            <a:endParaRPr lang="de-AT"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e-AT" sz="1200" dirty="0">
              <a:effectLst/>
              <a:latin typeface="Arial" panose="020B0604020202020204" pitchFamily="34" charset="0"/>
              <a:cs typeface="Arial" panose="020B0604020202020204" pitchFamily="34" charset="0"/>
            </a:endParaRPr>
          </a:p>
          <a:p>
            <a:endParaRPr lang="de-DE" dirty="0"/>
          </a:p>
        </p:txBody>
      </p:sp>
      <p:sp>
        <p:nvSpPr>
          <p:cNvPr id="4" name="Foliennummernplatzhalter 3"/>
          <p:cNvSpPr>
            <a:spLocks noGrp="1"/>
          </p:cNvSpPr>
          <p:nvPr>
            <p:ph type="sldNum" sz="quarter" idx="5"/>
          </p:nvPr>
        </p:nvSpPr>
        <p:spPr/>
        <p:txBody>
          <a:bodyPr/>
          <a:lstStyle/>
          <a:p>
            <a:fld id="{60A6DEC7-1DE9-E64F-B6CB-7EC576F22459}" type="slidenum">
              <a:rPr lang="de-DE" smtClean="0"/>
              <a:t>11</a:t>
            </a:fld>
            <a:endParaRPr lang="de-DE"/>
          </a:p>
        </p:txBody>
      </p:sp>
    </p:spTree>
    <p:extLst>
      <p:ext uri="{BB962C8B-B14F-4D97-AF65-F5344CB8AC3E}">
        <p14:creationId xmlns:p14="http://schemas.microsoft.com/office/powerpoint/2010/main" val="1743691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64C28C-0089-E240-98C9-F5D20312EA2D}"/>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E2F76B7C-4E7E-EA4B-90D6-F388008F60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310E46E-994B-C14F-85B9-D912532A7CAE}"/>
              </a:ext>
            </a:extLst>
          </p:cNvPr>
          <p:cNvSpPr>
            <a:spLocks noGrp="1"/>
          </p:cNvSpPr>
          <p:nvPr>
            <p:ph type="dt" sz="half" idx="10"/>
          </p:nvPr>
        </p:nvSpPr>
        <p:spPr/>
        <p:txBody>
          <a:bodyPr/>
          <a:lstStyle/>
          <a:p>
            <a:fld id="{70D49537-441A-444D-AEF6-AEA0C31C4952}" type="datetime1">
              <a:rPr lang="de-AT" smtClean="0"/>
              <a:t>15.09.2024</a:t>
            </a:fld>
            <a:endParaRPr lang="de-DE"/>
          </a:p>
        </p:txBody>
      </p:sp>
      <p:sp>
        <p:nvSpPr>
          <p:cNvPr id="5" name="Fußzeilenplatzhalter 4">
            <a:extLst>
              <a:ext uri="{FF2B5EF4-FFF2-40B4-BE49-F238E27FC236}">
                <a16:creationId xmlns:a16="http://schemas.microsoft.com/office/drawing/2014/main" id="{C194C5B4-C1A3-5347-9DEF-EAC70CC15D7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B0757EC-30FC-3141-9C1B-46B3A8B3DD8C}"/>
              </a:ext>
            </a:extLst>
          </p:cNvPr>
          <p:cNvSpPr>
            <a:spLocks noGrp="1"/>
          </p:cNvSpPr>
          <p:nvPr>
            <p:ph type="sldNum" sz="quarter" idx="12"/>
          </p:nvPr>
        </p:nvSpPr>
        <p:spPr/>
        <p:txBody>
          <a:bodyPr/>
          <a:lstStyle/>
          <a:p>
            <a:fld id="{8CE31318-D552-0745-8B05-D174ECCDE49E}" type="slidenum">
              <a:rPr lang="de-DE" smtClean="0"/>
              <a:t>‹Nr.›</a:t>
            </a:fld>
            <a:endParaRPr lang="de-DE"/>
          </a:p>
        </p:txBody>
      </p:sp>
    </p:spTree>
    <p:extLst>
      <p:ext uri="{BB962C8B-B14F-4D97-AF65-F5344CB8AC3E}">
        <p14:creationId xmlns:p14="http://schemas.microsoft.com/office/powerpoint/2010/main" val="395642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2C7389-65CA-2C4E-B18B-DA4497FC22EB}"/>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F6DB4583-7E58-9C46-A5B2-1C22635CF002}"/>
              </a:ext>
            </a:extLst>
          </p:cNvPr>
          <p:cNvSpPr>
            <a:spLocks noGrp="1"/>
          </p:cNvSpPr>
          <p:nvPr>
            <p:ph type="body" orient="vert" idx="1"/>
          </p:nvPr>
        </p:nvSpPr>
        <p:spPr/>
        <p:txBody>
          <a:bodyPr vert="eaVert"/>
          <a:lstStyle/>
          <a:p>
            <a:r>
              <a:rPr lang="de-DE"/>
              <a:t>Mastertextformat bearbeiten
Zweite Ebene
Dritte Ebene
Vierte Ebene
Fünfte Ebene</a:t>
            </a:r>
          </a:p>
        </p:txBody>
      </p:sp>
      <p:sp>
        <p:nvSpPr>
          <p:cNvPr id="4" name="Datumsplatzhalter 3">
            <a:extLst>
              <a:ext uri="{FF2B5EF4-FFF2-40B4-BE49-F238E27FC236}">
                <a16:creationId xmlns:a16="http://schemas.microsoft.com/office/drawing/2014/main" id="{C2462820-A81E-0745-AC52-DD7DD34EEB9D}"/>
              </a:ext>
            </a:extLst>
          </p:cNvPr>
          <p:cNvSpPr>
            <a:spLocks noGrp="1"/>
          </p:cNvSpPr>
          <p:nvPr>
            <p:ph type="dt" sz="half" idx="10"/>
          </p:nvPr>
        </p:nvSpPr>
        <p:spPr/>
        <p:txBody>
          <a:bodyPr/>
          <a:lstStyle/>
          <a:p>
            <a:fld id="{8648DCEB-94A4-F444-B1E0-48E412531DE6}" type="datetime1">
              <a:rPr lang="de-AT" smtClean="0"/>
              <a:t>15.09.2024</a:t>
            </a:fld>
            <a:endParaRPr lang="de-DE"/>
          </a:p>
        </p:txBody>
      </p:sp>
      <p:sp>
        <p:nvSpPr>
          <p:cNvPr id="5" name="Fußzeilenplatzhalter 4">
            <a:extLst>
              <a:ext uri="{FF2B5EF4-FFF2-40B4-BE49-F238E27FC236}">
                <a16:creationId xmlns:a16="http://schemas.microsoft.com/office/drawing/2014/main" id="{F4960C93-6CB7-8747-A708-51069DD9D8E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D5867F4-CF7F-244C-B41E-5FC241F1E2D3}"/>
              </a:ext>
            </a:extLst>
          </p:cNvPr>
          <p:cNvSpPr>
            <a:spLocks noGrp="1"/>
          </p:cNvSpPr>
          <p:nvPr>
            <p:ph type="sldNum" sz="quarter" idx="12"/>
          </p:nvPr>
        </p:nvSpPr>
        <p:spPr/>
        <p:txBody>
          <a:bodyPr/>
          <a:lstStyle/>
          <a:p>
            <a:fld id="{8CE31318-D552-0745-8B05-D174ECCDE49E}" type="slidenum">
              <a:rPr lang="de-DE" smtClean="0"/>
              <a:t>‹Nr.›</a:t>
            </a:fld>
            <a:endParaRPr lang="de-DE"/>
          </a:p>
        </p:txBody>
      </p:sp>
    </p:spTree>
    <p:extLst>
      <p:ext uri="{BB962C8B-B14F-4D97-AF65-F5344CB8AC3E}">
        <p14:creationId xmlns:p14="http://schemas.microsoft.com/office/powerpoint/2010/main" val="4243345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E456E4BB-0302-9F47-BD9B-4B273BC63CF5}"/>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8C284C1-CD82-B941-B1B1-6E6B8DB595B3}"/>
              </a:ext>
            </a:extLst>
          </p:cNvPr>
          <p:cNvSpPr>
            <a:spLocks noGrp="1"/>
          </p:cNvSpPr>
          <p:nvPr>
            <p:ph type="body" orient="vert" idx="1"/>
          </p:nvPr>
        </p:nvSpPr>
        <p:spPr>
          <a:xfrm>
            <a:off x="838200" y="365125"/>
            <a:ext cx="7734300" cy="5811838"/>
          </a:xfrm>
        </p:spPr>
        <p:txBody>
          <a:bodyPr vert="eaVert"/>
          <a:lstStyle/>
          <a:p>
            <a:r>
              <a:rPr lang="de-DE"/>
              <a:t>Mastertextformat bearbeiten
Zweite Ebene
Dritte Ebene
Vierte Ebene
Fünfte Ebene</a:t>
            </a:r>
          </a:p>
        </p:txBody>
      </p:sp>
      <p:sp>
        <p:nvSpPr>
          <p:cNvPr id="4" name="Datumsplatzhalter 3">
            <a:extLst>
              <a:ext uri="{FF2B5EF4-FFF2-40B4-BE49-F238E27FC236}">
                <a16:creationId xmlns:a16="http://schemas.microsoft.com/office/drawing/2014/main" id="{21A23B0B-06AC-FB4B-A10F-B0A7849E37C5}"/>
              </a:ext>
            </a:extLst>
          </p:cNvPr>
          <p:cNvSpPr>
            <a:spLocks noGrp="1"/>
          </p:cNvSpPr>
          <p:nvPr>
            <p:ph type="dt" sz="half" idx="10"/>
          </p:nvPr>
        </p:nvSpPr>
        <p:spPr/>
        <p:txBody>
          <a:bodyPr/>
          <a:lstStyle/>
          <a:p>
            <a:fld id="{DAB1C964-16B5-8A4C-92F4-BF95FE410AAA}" type="datetime1">
              <a:rPr lang="de-AT" smtClean="0"/>
              <a:t>15.09.2024</a:t>
            </a:fld>
            <a:endParaRPr lang="de-DE"/>
          </a:p>
        </p:txBody>
      </p:sp>
      <p:sp>
        <p:nvSpPr>
          <p:cNvPr id="5" name="Fußzeilenplatzhalter 4">
            <a:extLst>
              <a:ext uri="{FF2B5EF4-FFF2-40B4-BE49-F238E27FC236}">
                <a16:creationId xmlns:a16="http://schemas.microsoft.com/office/drawing/2014/main" id="{3AA59A6C-5D36-EC44-A5EA-511D6F6394A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FF69E2E-1066-5F4C-85F8-2EC2A5005F10}"/>
              </a:ext>
            </a:extLst>
          </p:cNvPr>
          <p:cNvSpPr>
            <a:spLocks noGrp="1"/>
          </p:cNvSpPr>
          <p:nvPr>
            <p:ph type="sldNum" sz="quarter" idx="12"/>
          </p:nvPr>
        </p:nvSpPr>
        <p:spPr/>
        <p:txBody>
          <a:bodyPr/>
          <a:lstStyle/>
          <a:p>
            <a:fld id="{8CE31318-D552-0745-8B05-D174ECCDE49E}" type="slidenum">
              <a:rPr lang="de-DE" smtClean="0"/>
              <a:t>‹Nr.›</a:t>
            </a:fld>
            <a:endParaRPr lang="de-DE"/>
          </a:p>
        </p:txBody>
      </p:sp>
    </p:spTree>
    <p:extLst>
      <p:ext uri="{BB962C8B-B14F-4D97-AF65-F5344CB8AC3E}">
        <p14:creationId xmlns:p14="http://schemas.microsoft.com/office/powerpoint/2010/main" val="2277712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1C70C5-4592-7D45-889B-2B25C0C9B9F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FE4D599-A4B5-764C-9163-5D32BFAFB56E}"/>
              </a:ext>
            </a:extLst>
          </p:cNvPr>
          <p:cNvSpPr>
            <a:spLocks noGrp="1"/>
          </p:cNvSpPr>
          <p:nvPr>
            <p:ph idx="1"/>
          </p:nvPr>
        </p:nvSpPr>
        <p:spPr/>
        <p:txBody>
          <a:bodyPr/>
          <a:lstStyle/>
          <a:p>
            <a:r>
              <a:rPr lang="de-DE"/>
              <a:t>Mastertextformat bearbeiten
Zweite Ebene
Dritte Ebene
Vierte Ebene
Fünfte Ebene</a:t>
            </a:r>
          </a:p>
        </p:txBody>
      </p:sp>
      <p:sp>
        <p:nvSpPr>
          <p:cNvPr id="4" name="Datumsplatzhalter 3">
            <a:extLst>
              <a:ext uri="{FF2B5EF4-FFF2-40B4-BE49-F238E27FC236}">
                <a16:creationId xmlns:a16="http://schemas.microsoft.com/office/drawing/2014/main" id="{D3603E57-6D46-294E-BA75-7C188171F7CD}"/>
              </a:ext>
            </a:extLst>
          </p:cNvPr>
          <p:cNvSpPr>
            <a:spLocks noGrp="1"/>
          </p:cNvSpPr>
          <p:nvPr>
            <p:ph type="dt" sz="half" idx="10"/>
          </p:nvPr>
        </p:nvSpPr>
        <p:spPr/>
        <p:txBody>
          <a:bodyPr/>
          <a:lstStyle/>
          <a:p>
            <a:fld id="{BB7C8EF3-7BF9-8E43-A33A-BB01CC116553}" type="datetime1">
              <a:rPr lang="de-AT" smtClean="0"/>
              <a:t>15.09.2024</a:t>
            </a:fld>
            <a:endParaRPr lang="de-DE"/>
          </a:p>
        </p:txBody>
      </p:sp>
      <p:sp>
        <p:nvSpPr>
          <p:cNvPr id="5" name="Fußzeilenplatzhalter 4">
            <a:extLst>
              <a:ext uri="{FF2B5EF4-FFF2-40B4-BE49-F238E27FC236}">
                <a16:creationId xmlns:a16="http://schemas.microsoft.com/office/drawing/2014/main" id="{B746AFB5-8C04-BA4C-8BA4-84DF911025A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51E909C-B938-5944-B57D-76FB57AF34A9}"/>
              </a:ext>
            </a:extLst>
          </p:cNvPr>
          <p:cNvSpPr>
            <a:spLocks noGrp="1"/>
          </p:cNvSpPr>
          <p:nvPr>
            <p:ph type="sldNum" sz="quarter" idx="12"/>
          </p:nvPr>
        </p:nvSpPr>
        <p:spPr/>
        <p:txBody>
          <a:bodyPr/>
          <a:lstStyle/>
          <a:p>
            <a:fld id="{8CE31318-D552-0745-8B05-D174ECCDE49E}" type="slidenum">
              <a:rPr lang="de-DE" smtClean="0"/>
              <a:t>‹Nr.›</a:t>
            </a:fld>
            <a:endParaRPr lang="de-DE"/>
          </a:p>
        </p:txBody>
      </p:sp>
    </p:spTree>
    <p:extLst>
      <p:ext uri="{BB962C8B-B14F-4D97-AF65-F5344CB8AC3E}">
        <p14:creationId xmlns:p14="http://schemas.microsoft.com/office/powerpoint/2010/main" val="52135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C469B2-8890-1041-9D51-CFC975AEF76E}"/>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0269FA00-553E-9648-B6B5-96157865B0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de-DE"/>
              <a:t>Mastertextformat bearbeiten
Zweite Ebene
Dritte Ebene
Vierte Ebene
Fünfte Ebene</a:t>
            </a:r>
          </a:p>
        </p:txBody>
      </p:sp>
      <p:sp>
        <p:nvSpPr>
          <p:cNvPr id="4" name="Datumsplatzhalter 3">
            <a:extLst>
              <a:ext uri="{FF2B5EF4-FFF2-40B4-BE49-F238E27FC236}">
                <a16:creationId xmlns:a16="http://schemas.microsoft.com/office/drawing/2014/main" id="{2A4B85F7-4519-6D44-B720-2F0A66EC7C9D}"/>
              </a:ext>
            </a:extLst>
          </p:cNvPr>
          <p:cNvSpPr>
            <a:spLocks noGrp="1"/>
          </p:cNvSpPr>
          <p:nvPr>
            <p:ph type="dt" sz="half" idx="10"/>
          </p:nvPr>
        </p:nvSpPr>
        <p:spPr/>
        <p:txBody>
          <a:bodyPr/>
          <a:lstStyle/>
          <a:p>
            <a:fld id="{26535ECF-6079-1643-BB8B-D68560F6EC8C}" type="datetime1">
              <a:rPr lang="de-AT" smtClean="0"/>
              <a:t>15.09.2024</a:t>
            </a:fld>
            <a:endParaRPr lang="de-DE"/>
          </a:p>
        </p:txBody>
      </p:sp>
      <p:sp>
        <p:nvSpPr>
          <p:cNvPr id="5" name="Fußzeilenplatzhalter 4">
            <a:extLst>
              <a:ext uri="{FF2B5EF4-FFF2-40B4-BE49-F238E27FC236}">
                <a16:creationId xmlns:a16="http://schemas.microsoft.com/office/drawing/2014/main" id="{587E46C9-1000-454F-8777-F448C25D13D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B2A292C-F80A-094F-B941-07B75CB8FA89}"/>
              </a:ext>
            </a:extLst>
          </p:cNvPr>
          <p:cNvSpPr>
            <a:spLocks noGrp="1"/>
          </p:cNvSpPr>
          <p:nvPr>
            <p:ph type="sldNum" sz="quarter" idx="12"/>
          </p:nvPr>
        </p:nvSpPr>
        <p:spPr/>
        <p:txBody>
          <a:bodyPr/>
          <a:lstStyle/>
          <a:p>
            <a:fld id="{8CE31318-D552-0745-8B05-D174ECCDE49E}" type="slidenum">
              <a:rPr lang="de-DE" smtClean="0"/>
              <a:t>‹Nr.›</a:t>
            </a:fld>
            <a:endParaRPr lang="de-DE"/>
          </a:p>
        </p:txBody>
      </p:sp>
    </p:spTree>
    <p:extLst>
      <p:ext uri="{BB962C8B-B14F-4D97-AF65-F5344CB8AC3E}">
        <p14:creationId xmlns:p14="http://schemas.microsoft.com/office/powerpoint/2010/main" val="3609013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D25B84-A72F-BD48-86D8-D5662F53689B}"/>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396A0DD-67D1-5B48-8604-B004F6AF486B}"/>
              </a:ext>
            </a:extLst>
          </p:cNvPr>
          <p:cNvSpPr>
            <a:spLocks noGrp="1"/>
          </p:cNvSpPr>
          <p:nvPr>
            <p:ph sz="half" idx="1"/>
          </p:nvPr>
        </p:nvSpPr>
        <p:spPr>
          <a:xfrm>
            <a:off x="838200" y="1825625"/>
            <a:ext cx="5181600" cy="4351338"/>
          </a:xfrm>
        </p:spPr>
        <p:txBody>
          <a:bodyPr/>
          <a:lstStyle/>
          <a:p>
            <a:r>
              <a:rPr lang="de-DE"/>
              <a:t>Mastertextformat bearbeiten
Zweite Ebene
Dritte Ebene
Vierte Ebene
Fünfte Ebene</a:t>
            </a:r>
          </a:p>
        </p:txBody>
      </p:sp>
      <p:sp>
        <p:nvSpPr>
          <p:cNvPr id="4" name="Inhaltsplatzhalter 3">
            <a:extLst>
              <a:ext uri="{FF2B5EF4-FFF2-40B4-BE49-F238E27FC236}">
                <a16:creationId xmlns:a16="http://schemas.microsoft.com/office/drawing/2014/main" id="{FF9B3E5D-A1D7-C241-A439-DEF8EC083D0C}"/>
              </a:ext>
            </a:extLst>
          </p:cNvPr>
          <p:cNvSpPr>
            <a:spLocks noGrp="1"/>
          </p:cNvSpPr>
          <p:nvPr>
            <p:ph sz="half" idx="2"/>
          </p:nvPr>
        </p:nvSpPr>
        <p:spPr>
          <a:xfrm>
            <a:off x="6172200" y="1825625"/>
            <a:ext cx="5181600" cy="4351338"/>
          </a:xfrm>
        </p:spPr>
        <p:txBody>
          <a:bodyPr/>
          <a:lstStyle/>
          <a:p>
            <a:r>
              <a:rPr lang="de-DE"/>
              <a:t>Mastertextformat bearbeiten
Zweite Ebene
Dritte Ebene
Vierte Ebene
Fünfte Ebene</a:t>
            </a:r>
          </a:p>
        </p:txBody>
      </p:sp>
      <p:sp>
        <p:nvSpPr>
          <p:cNvPr id="5" name="Datumsplatzhalter 4">
            <a:extLst>
              <a:ext uri="{FF2B5EF4-FFF2-40B4-BE49-F238E27FC236}">
                <a16:creationId xmlns:a16="http://schemas.microsoft.com/office/drawing/2014/main" id="{A6F5B0F4-EDA5-1746-97AC-6345A4AE19BB}"/>
              </a:ext>
            </a:extLst>
          </p:cNvPr>
          <p:cNvSpPr>
            <a:spLocks noGrp="1"/>
          </p:cNvSpPr>
          <p:nvPr>
            <p:ph type="dt" sz="half" idx="10"/>
          </p:nvPr>
        </p:nvSpPr>
        <p:spPr/>
        <p:txBody>
          <a:bodyPr/>
          <a:lstStyle/>
          <a:p>
            <a:fld id="{619D6A59-2B03-A741-9157-A4B85589F1F3}" type="datetime1">
              <a:rPr lang="de-AT" smtClean="0"/>
              <a:t>15.09.2024</a:t>
            </a:fld>
            <a:endParaRPr lang="de-DE"/>
          </a:p>
        </p:txBody>
      </p:sp>
      <p:sp>
        <p:nvSpPr>
          <p:cNvPr id="6" name="Fußzeilenplatzhalter 5">
            <a:extLst>
              <a:ext uri="{FF2B5EF4-FFF2-40B4-BE49-F238E27FC236}">
                <a16:creationId xmlns:a16="http://schemas.microsoft.com/office/drawing/2014/main" id="{A42F445C-B543-C740-96D0-43D497A337E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B80E383-B3F2-0F42-A005-4FF07D4AD38C}"/>
              </a:ext>
            </a:extLst>
          </p:cNvPr>
          <p:cNvSpPr>
            <a:spLocks noGrp="1"/>
          </p:cNvSpPr>
          <p:nvPr>
            <p:ph type="sldNum" sz="quarter" idx="12"/>
          </p:nvPr>
        </p:nvSpPr>
        <p:spPr/>
        <p:txBody>
          <a:bodyPr/>
          <a:lstStyle/>
          <a:p>
            <a:fld id="{8CE31318-D552-0745-8B05-D174ECCDE49E}" type="slidenum">
              <a:rPr lang="de-DE" smtClean="0"/>
              <a:t>‹Nr.›</a:t>
            </a:fld>
            <a:endParaRPr lang="de-DE"/>
          </a:p>
        </p:txBody>
      </p:sp>
    </p:spTree>
    <p:extLst>
      <p:ext uri="{BB962C8B-B14F-4D97-AF65-F5344CB8AC3E}">
        <p14:creationId xmlns:p14="http://schemas.microsoft.com/office/powerpoint/2010/main" val="40740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84D419-2266-3A42-B405-77F4B8AE51B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C38235ED-7C0D-0A44-B500-00DCDFE48A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de-DE"/>
              <a:t>Mastertextformat bearbeiten
Zweite Ebene
Dritte Ebene
Vierte Ebene
Fünfte Ebene</a:t>
            </a:r>
          </a:p>
        </p:txBody>
      </p:sp>
      <p:sp>
        <p:nvSpPr>
          <p:cNvPr id="4" name="Inhaltsplatzhalter 3">
            <a:extLst>
              <a:ext uri="{FF2B5EF4-FFF2-40B4-BE49-F238E27FC236}">
                <a16:creationId xmlns:a16="http://schemas.microsoft.com/office/drawing/2014/main" id="{121F8BD7-EC42-6440-98BB-1D40D092D66F}"/>
              </a:ext>
            </a:extLst>
          </p:cNvPr>
          <p:cNvSpPr>
            <a:spLocks noGrp="1"/>
          </p:cNvSpPr>
          <p:nvPr>
            <p:ph sz="half" idx="2"/>
          </p:nvPr>
        </p:nvSpPr>
        <p:spPr>
          <a:xfrm>
            <a:off x="839788" y="2505075"/>
            <a:ext cx="5157787" cy="3684588"/>
          </a:xfrm>
        </p:spPr>
        <p:txBody>
          <a:bodyPr/>
          <a:lstStyle/>
          <a:p>
            <a:r>
              <a:rPr lang="de-DE"/>
              <a:t>Mastertextformat bearbeiten
Zweite Ebene
Dritte Ebene
Vierte Ebene
Fünfte Ebene</a:t>
            </a:r>
          </a:p>
        </p:txBody>
      </p:sp>
      <p:sp>
        <p:nvSpPr>
          <p:cNvPr id="5" name="Textplatzhalter 4">
            <a:extLst>
              <a:ext uri="{FF2B5EF4-FFF2-40B4-BE49-F238E27FC236}">
                <a16:creationId xmlns:a16="http://schemas.microsoft.com/office/drawing/2014/main" id="{6BC8564B-0CEF-E847-A2C7-FA40F9BE8C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de-DE"/>
              <a:t>Mastertextformat bearbeiten
Zweite Ebene
Dritte Ebene
Vierte Ebene
Fünfte Ebene</a:t>
            </a:r>
          </a:p>
        </p:txBody>
      </p:sp>
      <p:sp>
        <p:nvSpPr>
          <p:cNvPr id="6" name="Inhaltsplatzhalter 5">
            <a:extLst>
              <a:ext uri="{FF2B5EF4-FFF2-40B4-BE49-F238E27FC236}">
                <a16:creationId xmlns:a16="http://schemas.microsoft.com/office/drawing/2014/main" id="{306C79B5-DC6E-9742-AF20-DFEBBECF4741}"/>
              </a:ext>
            </a:extLst>
          </p:cNvPr>
          <p:cNvSpPr>
            <a:spLocks noGrp="1"/>
          </p:cNvSpPr>
          <p:nvPr>
            <p:ph sz="quarter" idx="4"/>
          </p:nvPr>
        </p:nvSpPr>
        <p:spPr>
          <a:xfrm>
            <a:off x="6172200" y="2505075"/>
            <a:ext cx="5183188" cy="3684588"/>
          </a:xfrm>
        </p:spPr>
        <p:txBody>
          <a:bodyPr/>
          <a:lstStyle/>
          <a:p>
            <a:r>
              <a:rPr lang="de-DE"/>
              <a:t>Mastertextformat bearbeiten
Zweite Ebene
Dritte Ebene
Vierte Ebene
Fünfte Ebene</a:t>
            </a:r>
          </a:p>
        </p:txBody>
      </p:sp>
      <p:sp>
        <p:nvSpPr>
          <p:cNvPr id="7" name="Datumsplatzhalter 6">
            <a:extLst>
              <a:ext uri="{FF2B5EF4-FFF2-40B4-BE49-F238E27FC236}">
                <a16:creationId xmlns:a16="http://schemas.microsoft.com/office/drawing/2014/main" id="{B067C977-9A1C-A647-A57B-CE12571DB62C}"/>
              </a:ext>
            </a:extLst>
          </p:cNvPr>
          <p:cNvSpPr>
            <a:spLocks noGrp="1"/>
          </p:cNvSpPr>
          <p:nvPr>
            <p:ph type="dt" sz="half" idx="10"/>
          </p:nvPr>
        </p:nvSpPr>
        <p:spPr/>
        <p:txBody>
          <a:bodyPr/>
          <a:lstStyle/>
          <a:p>
            <a:fld id="{0957369C-965F-F142-B4C1-1A7B21032863}" type="datetime1">
              <a:rPr lang="de-AT" smtClean="0"/>
              <a:t>15.09.2024</a:t>
            </a:fld>
            <a:endParaRPr lang="de-DE"/>
          </a:p>
        </p:txBody>
      </p:sp>
      <p:sp>
        <p:nvSpPr>
          <p:cNvPr id="8" name="Fußzeilenplatzhalter 7">
            <a:extLst>
              <a:ext uri="{FF2B5EF4-FFF2-40B4-BE49-F238E27FC236}">
                <a16:creationId xmlns:a16="http://schemas.microsoft.com/office/drawing/2014/main" id="{63067D25-C0C6-2C4D-82E1-372D42011B5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09D50322-70F2-CD49-B904-45F256503FAA}"/>
              </a:ext>
            </a:extLst>
          </p:cNvPr>
          <p:cNvSpPr>
            <a:spLocks noGrp="1"/>
          </p:cNvSpPr>
          <p:nvPr>
            <p:ph type="sldNum" sz="quarter" idx="12"/>
          </p:nvPr>
        </p:nvSpPr>
        <p:spPr/>
        <p:txBody>
          <a:bodyPr/>
          <a:lstStyle/>
          <a:p>
            <a:fld id="{8CE31318-D552-0745-8B05-D174ECCDE49E}" type="slidenum">
              <a:rPr lang="de-DE" smtClean="0"/>
              <a:t>‹Nr.›</a:t>
            </a:fld>
            <a:endParaRPr lang="de-DE"/>
          </a:p>
        </p:txBody>
      </p:sp>
    </p:spTree>
    <p:extLst>
      <p:ext uri="{BB962C8B-B14F-4D97-AF65-F5344CB8AC3E}">
        <p14:creationId xmlns:p14="http://schemas.microsoft.com/office/powerpoint/2010/main" val="736492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4C3F6E-6B02-1744-AEE8-56AA6C22658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7A4230CA-AB07-E541-9C3E-B24720CA6403}"/>
              </a:ext>
            </a:extLst>
          </p:cNvPr>
          <p:cNvSpPr>
            <a:spLocks noGrp="1"/>
          </p:cNvSpPr>
          <p:nvPr>
            <p:ph type="dt" sz="half" idx="10"/>
          </p:nvPr>
        </p:nvSpPr>
        <p:spPr/>
        <p:txBody>
          <a:bodyPr/>
          <a:lstStyle/>
          <a:p>
            <a:fld id="{28A79FB7-9F03-DE4B-B8E7-BB2EC1C0CB1B}" type="datetime1">
              <a:rPr lang="de-AT" smtClean="0"/>
              <a:t>15.09.2024</a:t>
            </a:fld>
            <a:endParaRPr lang="de-DE"/>
          </a:p>
        </p:txBody>
      </p:sp>
      <p:sp>
        <p:nvSpPr>
          <p:cNvPr id="4" name="Fußzeilenplatzhalter 3">
            <a:extLst>
              <a:ext uri="{FF2B5EF4-FFF2-40B4-BE49-F238E27FC236}">
                <a16:creationId xmlns:a16="http://schemas.microsoft.com/office/drawing/2014/main" id="{BCC0ACB0-FBDF-4446-93D1-658F0240A0F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BCC234A-E041-7C4F-8D24-572B007670DF}"/>
              </a:ext>
            </a:extLst>
          </p:cNvPr>
          <p:cNvSpPr>
            <a:spLocks noGrp="1"/>
          </p:cNvSpPr>
          <p:nvPr>
            <p:ph type="sldNum" sz="quarter" idx="12"/>
          </p:nvPr>
        </p:nvSpPr>
        <p:spPr/>
        <p:txBody>
          <a:bodyPr/>
          <a:lstStyle/>
          <a:p>
            <a:fld id="{8CE31318-D552-0745-8B05-D174ECCDE49E}" type="slidenum">
              <a:rPr lang="de-DE" smtClean="0"/>
              <a:t>‹Nr.›</a:t>
            </a:fld>
            <a:endParaRPr lang="de-DE"/>
          </a:p>
        </p:txBody>
      </p:sp>
    </p:spTree>
    <p:extLst>
      <p:ext uri="{BB962C8B-B14F-4D97-AF65-F5344CB8AC3E}">
        <p14:creationId xmlns:p14="http://schemas.microsoft.com/office/powerpoint/2010/main" val="3910058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0D5DE9BE-B113-324F-A81B-FB086C2B1501}"/>
              </a:ext>
            </a:extLst>
          </p:cNvPr>
          <p:cNvSpPr>
            <a:spLocks noGrp="1"/>
          </p:cNvSpPr>
          <p:nvPr>
            <p:ph type="dt" sz="half" idx="10"/>
          </p:nvPr>
        </p:nvSpPr>
        <p:spPr/>
        <p:txBody>
          <a:bodyPr/>
          <a:lstStyle/>
          <a:p>
            <a:fld id="{107CD5CA-7200-D145-9A28-C62398DC6B9D}" type="datetime1">
              <a:rPr lang="de-AT" smtClean="0"/>
              <a:t>15.09.2024</a:t>
            </a:fld>
            <a:endParaRPr lang="de-DE"/>
          </a:p>
        </p:txBody>
      </p:sp>
      <p:sp>
        <p:nvSpPr>
          <p:cNvPr id="3" name="Fußzeilenplatzhalter 2">
            <a:extLst>
              <a:ext uri="{FF2B5EF4-FFF2-40B4-BE49-F238E27FC236}">
                <a16:creationId xmlns:a16="http://schemas.microsoft.com/office/drawing/2014/main" id="{59131C04-B145-0D43-888E-4BF0B2A65CA0}"/>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91F004B-A1F1-B045-A14C-134688AEEDF0}"/>
              </a:ext>
            </a:extLst>
          </p:cNvPr>
          <p:cNvSpPr>
            <a:spLocks noGrp="1"/>
          </p:cNvSpPr>
          <p:nvPr>
            <p:ph type="sldNum" sz="quarter" idx="12"/>
          </p:nvPr>
        </p:nvSpPr>
        <p:spPr/>
        <p:txBody>
          <a:bodyPr/>
          <a:lstStyle/>
          <a:p>
            <a:fld id="{8CE31318-D552-0745-8B05-D174ECCDE49E}" type="slidenum">
              <a:rPr lang="de-DE" smtClean="0"/>
              <a:t>‹Nr.›</a:t>
            </a:fld>
            <a:endParaRPr lang="de-DE"/>
          </a:p>
        </p:txBody>
      </p:sp>
    </p:spTree>
    <p:extLst>
      <p:ext uri="{BB962C8B-B14F-4D97-AF65-F5344CB8AC3E}">
        <p14:creationId xmlns:p14="http://schemas.microsoft.com/office/powerpoint/2010/main" val="238109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1CE8C1-BDAF-AD4E-8D3F-EA35EA12CFB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8D3D8704-B8ED-2F4C-B7B8-8592342C17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de-DE"/>
              <a:t>Mastertextformat bearbeiten
Zweite Ebene
Dritte Ebene
Vierte Ebene
Fünfte Ebene</a:t>
            </a:r>
          </a:p>
        </p:txBody>
      </p:sp>
      <p:sp>
        <p:nvSpPr>
          <p:cNvPr id="4" name="Textplatzhalter 3">
            <a:extLst>
              <a:ext uri="{FF2B5EF4-FFF2-40B4-BE49-F238E27FC236}">
                <a16:creationId xmlns:a16="http://schemas.microsoft.com/office/drawing/2014/main" id="{1CD742BD-BED7-F047-B62A-368E418BED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de-DE"/>
              <a:t>Mastertextformat bearbeiten
Zweite Ebene
Dritte Ebene
Vierte Ebene
Fünfte Ebene</a:t>
            </a:r>
          </a:p>
        </p:txBody>
      </p:sp>
      <p:sp>
        <p:nvSpPr>
          <p:cNvPr id="5" name="Datumsplatzhalter 4">
            <a:extLst>
              <a:ext uri="{FF2B5EF4-FFF2-40B4-BE49-F238E27FC236}">
                <a16:creationId xmlns:a16="http://schemas.microsoft.com/office/drawing/2014/main" id="{6570BD0E-10F4-5446-A684-14F603D2BC9C}"/>
              </a:ext>
            </a:extLst>
          </p:cNvPr>
          <p:cNvSpPr>
            <a:spLocks noGrp="1"/>
          </p:cNvSpPr>
          <p:nvPr>
            <p:ph type="dt" sz="half" idx="10"/>
          </p:nvPr>
        </p:nvSpPr>
        <p:spPr/>
        <p:txBody>
          <a:bodyPr/>
          <a:lstStyle/>
          <a:p>
            <a:fld id="{077C2D57-AA30-6C4A-9516-04BC7F4B2C0C}" type="datetime1">
              <a:rPr lang="de-AT" smtClean="0"/>
              <a:t>15.09.2024</a:t>
            </a:fld>
            <a:endParaRPr lang="de-DE"/>
          </a:p>
        </p:txBody>
      </p:sp>
      <p:sp>
        <p:nvSpPr>
          <p:cNvPr id="6" name="Fußzeilenplatzhalter 5">
            <a:extLst>
              <a:ext uri="{FF2B5EF4-FFF2-40B4-BE49-F238E27FC236}">
                <a16:creationId xmlns:a16="http://schemas.microsoft.com/office/drawing/2014/main" id="{6E3F89CF-1166-4B47-A59A-C48F7B5D7A8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A669D88-A695-804A-962B-69EB7EB84B33}"/>
              </a:ext>
            </a:extLst>
          </p:cNvPr>
          <p:cNvSpPr>
            <a:spLocks noGrp="1"/>
          </p:cNvSpPr>
          <p:nvPr>
            <p:ph type="sldNum" sz="quarter" idx="12"/>
          </p:nvPr>
        </p:nvSpPr>
        <p:spPr/>
        <p:txBody>
          <a:bodyPr/>
          <a:lstStyle/>
          <a:p>
            <a:fld id="{8CE31318-D552-0745-8B05-D174ECCDE49E}" type="slidenum">
              <a:rPr lang="de-DE" smtClean="0"/>
              <a:t>‹Nr.›</a:t>
            </a:fld>
            <a:endParaRPr lang="de-DE"/>
          </a:p>
        </p:txBody>
      </p:sp>
    </p:spTree>
    <p:extLst>
      <p:ext uri="{BB962C8B-B14F-4D97-AF65-F5344CB8AC3E}">
        <p14:creationId xmlns:p14="http://schemas.microsoft.com/office/powerpoint/2010/main" val="3446018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655D7B-85D9-574E-B5AA-AF127DE6291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6EFE7B2-305A-A646-8D9B-9B10FCE6F5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5ECF5AD2-868F-5F43-974A-B946C26606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de-DE"/>
              <a:t>Mastertextformat bearbeiten
Zweite Ebene
Dritte Ebene
Vierte Ebene
Fünfte Ebene</a:t>
            </a:r>
          </a:p>
        </p:txBody>
      </p:sp>
      <p:sp>
        <p:nvSpPr>
          <p:cNvPr id="5" name="Datumsplatzhalter 4">
            <a:extLst>
              <a:ext uri="{FF2B5EF4-FFF2-40B4-BE49-F238E27FC236}">
                <a16:creationId xmlns:a16="http://schemas.microsoft.com/office/drawing/2014/main" id="{194FA2F1-1EEC-A340-8CC6-237306F9CE04}"/>
              </a:ext>
            </a:extLst>
          </p:cNvPr>
          <p:cNvSpPr>
            <a:spLocks noGrp="1"/>
          </p:cNvSpPr>
          <p:nvPr>
            <p:ph type="dt" sz="half" idx="10"/>
          </p:nvPr>
        </p:nvSpPr>
        <p:spPr/>
        <p:txBody>
          <a:bodyPr/>
          <a:lstStyle/>
          <a:p>
            <a:fld id="{1603D1DB-9A15-814C-86F2-1091239E6B02}" type="datetime1">
              <a:rPr lang="de-AT" smtClean="0"/>
              <a:t>15.09.2024</a:t>
            </a:fld>
            <a:endParaRPr lang="de-DE"/>
          </a:p>
        </p:txBody>
      </p:sp>
      <p:sp>
        <p:nvSpPr>
          <p:cNvPr id="6" name="Fußzeilenplatzhalter 5">
            <a:extLst>
              <a:ext uri="{FF2B5EF4-FFF2-40B4-BE49-F238E27FC236}">
                <a16:creationId xmlns:a16="http://schemas.microsoft.com/office/drawing/2014/main" id="{09D9F654-0C8A-334A-9631-198EE1079C7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E442ED2-DBE6-B042-9C00-4C1CCC82ACDE}"/>
              </a:ext>
            </a:extLst>
          </p:cNvPr>
          <p:cNvSpPr>
            <a:spLocks noGrp="1"/>
          </p:cNvSpPr>
          <p:nvPr>
            <p:ph type="sldNum" sz="quarter" idx="12"/>
          </p:nvPr>
        </p:nvSpPr>
        <p:spPr/>
        <p:txBody>
          <a:bodyPr/>
          <a:lstStyle/>
          <a:p>
            <a:fld id="{8CE31318-D552-0745-8B05-D174ECCDE49E}" type="slidenum">
              <a:rPr lang="de-DE" smtClean="0"/>
              <a:t>‹Nr.›</a:t>
            </a:fld>
            <a:endParaRPr lang="de-DE"/>
          </a:p>
        </p:txBody>
      </p:sp>
    </p:spTree>
    <p:extLst>
      <p:ext uri="{BB962C8B-B14F-4D97-AF65-F5344CB8AC3E}">
        <p14:creationId xmlns:p14="http://schemas.microsoft.com/office/powerpoint/2010/main" val="456595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9E0"/>
        </a:solid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6756219-D4B8-0949-9F5F-D94679A11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EF92EAF-7363-5749-A68E-D4271CA7E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de-DE"/>
              <a:t>Mastertextformat bearbeiten
Zweite Ebene
Dritte Ebene
Vierte Ebene
Fünfte Ebene</a:t>
            </a:r>
          </a:p>
        </p:txBody>
      </p:sp>
      <p:sp>
        <p:nvSpPr>
          <p:cNvPr id="4" name="Datumsplatzhalter 3">
            <a:extLst>
              <a:ext uri="{FF2B5EF4-FFF2-40B4-BE49-F238E27FC236}">
                <a16:creationId xmlns:a16="http://schemas.microsoft.com/office/drawing/2014/main" id="{9BDEB028-5F1B-2948-958A-7B07676E59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E72A9-C9B9-A14F-A573-8B80BAD60E61}" type="datetime1">
              <a:rPr lang="de-AT" smtClean="0"/>
              <a:t>15.09.2024</a:t>
            </a:fld>
            <a:endParaRPr lang="de-DE"/>
          </a:p>
        </p:txBody>
      </p:sp>
      <p:sp>
        <p:nvSpPr>
          <p:cNvPr id="5" name="Fußzeilenplatzhalter 4">
            <a:extLst>
              <a:ext uri="{FF2B5EF4-FFF2-40B4-BE49-F238E27FC236}">
                <a16:creationId xmlns:a16="http://schemas.microsoft.com/office/drawing/2014/main" id="{5A949621-588D-5D4E-AC0F-0C9CB41148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A3E9A528-6F04-E84A-B492-E8866E2A8C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E31318-D552-0745-8B05-D174ECCDE49E}" type="slidenum">
              <a:rPr lang="de-DE" smtClean="0"/>
              <a:t>‹Nr.›</a:t>
            </a:fld>
            <a:endParaRPr lang="de-DE"/>
          </a:p>
        </p:txBody>
      </p:sp>
    </p:spTree>
    <p:extLst>
      <p:ext uri="{BB962C8B-B14F-4D97-AF65-F5344CB8AC3E}">
        <p14:creationId xmlns:p14="http://schemas.microsoft.com/office/powerpoint/2010/main" val="130548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image" Target="../media/image4.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oi.org/10.1515/spircare-2020-0125"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doi.org/10.3389/fpsyg.2021.619912"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oi.org/10.3390/healthcare10102092"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B5FA6255-5073-374D-8680-905F52808877}"/>
              </a:ext>
            </a:extLst>
          </p:cNvPr>
          <p:cNvSpPr/>
          <p:nvPr/>
        </p:nvSpPr>
        <p:spPr>
          <a:xfrm>
            <a:off x="344286" y="-3809071"/>
            <a:ext cx="11503428" cy="10667071"/>
          </a:xfrm>
          <a:prstGeom prst="ellipse">
            <a:avLst/>
          </a:prstGeom>
          <a:solidFill>
            <a:schemeClr val="bg1">
              <a:alpha val="6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 name="Oval 4">
            <a:extLst>
              <a:ext uri="{FF2B5EF4-FFF2-40B4-BE49-F238E27FC236}">
                <a16:creationId xmlns:a16="http://schemas.microsoft.com/office/drawing/2014/main" id="{49CDB1FB-29E0-624A-993D-A12BFECA1333}"/>
              </a:ext>
            </a:extLst>
          </p:cNvPr>
          <p:cNvSpPr/>
          <p:nvPr/>
        </p:nvSpPr>
        <p:spPr>
          <a:xfrm>
            <a:off x="1285900" y="3763633"/>
            <a:ext cx="9397042" cy="8505644"/>
          </a:xfrm>
          <a:prstGeom prst="ellipse">
            <a:avLst/>
          </a:prstGeom>
          <a:solidFill>
            <a:schemeClr val="accent6">
              <a:lumMod val="75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19A0F5F4-2D23-6F4B-87AF-470D6E18E4A6}"/>
              </a:ext>
            </a:extLst>
          </p:cNvPr>
          <p:cNvSpPr txBox="1"/>
          <p:nvPr/>
        </p:nvSpPr>
        <p:spPr>
          <a:xfrm>
            <a:off x="470807" y="992606"/>
            <a:ext cx="11250386" cy="2339102"/>
          </a:xfrm>
          <a:prstGeom prst="rect">
            <a:avLst/>
          </a:prstGeom>
          <a:noFill/>
        </p:spPr>
        <p:txBody>
          <a:bodyPr wrap="square" rtlCol="0">
            <a:spAutoFit/>
          </a:bodyPr>
          <a:lstStyle/>
          <a:p>
            <a:pPr algn="ctr"/>
            <a:r>
              <a:rPr lang="de-AT" sz="3200" dirty="0">
                <a:latin typeface="Arial" panose="020B0604020202020204" pitchFamily="34" charset="0"/>
                <a:cs typeface="Arial" panose="020B0604020202020204" pitchFamily="34" charset="0"/>
              </a:rPr>
              <a:t>Eine quantitative Untersuchung des Zusammenhangs </a:t>
            </a:r>
          </a:p>
          <a:p>
            <a:pPr algn="ctr"/>
            <a:r>
              <a:rPr lang="de-AT" sz="3200" dirty="0">
                <a:latin typeface="Arial" panose="020B0604020202020204" pitchFamily="34" charset="0"/>
                <a:cs typeface="Arial" panose="020B0604020202020204" pitchFamily="34" charset="0"/>
              </a:rPr>
              <a:t>von Persönlichkeitsstrukturen, Resilienz und der Arbeitsmotivation </a:t>
            </a:r>
          </a:p>
          <a:p>
            <a:pPr algn="ctr"/>
            <a:r>
              <a:rPr lang="de-AT" sz="3200" dirty="0">
                <a:latin typeface="Arial" panose="020B0604020202020204" pitchFamily="34" charset="0"/>
                <a:cs typeface="Arial" panose="020B0604020202020204" pitchFamily="34" charset="0"/>
              </a:rPr>
              <a:t>von Lehrenden an öffentlichen Grundschulen</a:t>
            </a:r>
          </a:p>
          <a:p>
            <a:endParaRPr lang="de-DE" dirty="0">
              <a:latin typeface="Arial" panose="020B0604020202020204" pitchFamily="34" charset="0"/>
              <a:cs typeface="Arial" panose="020B0604020202020204" pitchFamily="34" charset="0"/>
            </a:endParaRPr>
          </a:p>
        </p:txBody>
      </p:sp>
      <p:sp>
        <p:nvSpPr>
          <p:cNvPr id="7" name="Textfeld 6">
            <a:extLst>
              <a:ext uri="{FF2B5EF4-FFF2-40B4-BE49-F238E27FC236}">
                <a16:creationId xmlns:a16="http://schemas.microsoft.com/office/drawing/2014/main" id="{29032F05-94B0-EA45-97AD-E1CB0A447DBC}"/>
              </a:ext>
            </a:extLst>
          </p:cNvPr>
          <p:cNvSpPr txBox="1"/>
          <p:nvPr/>
        </p:nvSpPr>
        <p:spPr>
          <a:xfrm>
            <a:off x="3102429" y="4931229"/>
            <a:ext cx="5763985" cy="1200329"/>
          </a:xfrm>
          <a:prstGeom prst="rect">
            <a:avLst/>
          </a:prstGeom>
          <a:noFill/>
        </p:spPr>
        <p:txBody>
          <a:bodyPr wrap="square" rtlCol="0">
            <a:spAutoFit/>
          </a:bodyPr>
          <a:lstStyle/>
          <a:p>
            <a:pPr algn="ctr"/>
            <a:r>
              <a:rPr lang="de-DE" dirty="0">
                <a:solidFill>
                  <a:schemeClr val="bg1"/>
                </a:solidFill>
                <a:latin typeface="Arial" panose="020B0604020202020204" pitchFamily="34" charset="0"/>
                <a:cs typeface="Arial" panose="020B0604020202020204" pitchFamily="34" charset="0"/>
              </a:rPr>
              <a:t>Anna </a:t>
            </a:r>
            <a:r>
              <a:rPr lang="de-DE" dirty="0" err="1">
                <a:solidFill>
                  <a:schemeClr val="bg1"/>
                </a:solidFill>
                <a:latin typeface="Arial" panose="020B0604020202020204" pitchFamily="34" charset="0"/>
                <a:cs typeface="Arial" panose="020B0604020202020204" pitchFamily="34" charset="0"/>
              </a:rPr>
              <a:t>Troger</a:t>
            </a:r>
            <a:r>
              <a:rPr lang="de-DE" dirty="0">
                <a:solidFill>
                  <a:schemeClr val="bg1"/>
                </a:solidFill>
                <a:latin typeface="Arial" panose="020B0604020202020204" pitchFamily="34" charset="0"/>
                <a:cs typeface="Arial" panose="020B0604020202020204" pitchFamily="34" charset="0"/>
              </a:rPr>
              <a:t>, 140255797</a:t>
            </a:r>
          </a:p>
          <a:p>
            <a:pPr algn="ctr"/>
            <a:r>
              <a:rPr lang="de-DE" dirty="0">
                <a:solidFill>
                  <a:schemeClr val="bg1"/>
                </a:solidFill>
                <a:latin typeface="Arial" panose="020B0604020202020204" pitchFamily="34" charset="0"/>
                <a:cs typeface="Arial" panose="020B0604020202020204" pitchFamily="34" charset="0"/>
              </a:rPr>
              <a:t>16.09.2024</a:t>
            </a:r>
          </a:p>
          <a:p>
            <a:pPr algn="ctr"/>
            <a:r>
              <a:rPr lang="de-DE" dirty="0">
                <a:solidFill>
                  <a:schemeClr val="bg1"/>
                </a:solidFill>
                <a:latin typeface="Arial" panose="020B0604020202020204" pitchFamily="34" charset="0"/>
                <a:cs typeface="Arial" panose="020B0604020202020204" pitchFamily="34" charset="0"/>
              </a:rPr>
              <a:t>Erstgutachterin: Silvia </a:t>
            </a:r>
            <a:r>
              <a:rPr lang="de-DE" dirty="0" err="1">
                <a:solidFill>
                  <a:schemeClr val="bg1"/>
                </a:solidFill>
                <a:latin typeface="Arial" panose="020B0604020202020204" pitchFamily="34" charset="0"/>
                <a:cs typeface="Arial" panose="020B0604020202020204" pitchFamily="34" charset="0"/>
              </a:rPr>
              <a:t>Gurdan</a:t>
            </a:r>
            <a:endParaRPr lang="de-DE" dirty="0">
              <a:solidFill>
                <a:schemeClr val="bg1"/>
              </a:solidFill>
              <a:latin typeface="Arial" panose="020B0604020202020204" pitchFamily="34" charset="0"/>
              <a:cs typeface="Arial" panose="020B0604020202020204" pitchFamily="34" charset="0"/>
            </a:endParaRPr>
          </a:p>
          <a:p>
            <a:pPr algn="ctr"/>
            <a:r>
              <a:rPr lang="de-DE" dirty="0">
                <a:solidFill>
                  <a:schemeClr val="bg1"/>
                </a:solidFill>
                <a:latin typeface="Arial" panose="020B0604020202020204" pitchFamily="34" charset="0"/>
                <a:cs typeface="Arial" panose="020B0604020202020204" pitchFamily="34" charset="0"/>
              </a:rPr>
              <a:t>Zweitgutachterin: </a:t>
            </a:r>
            <a:r>
              <a:rPr lang="de-DE" dirty="0" err="1">
                <a:solidFill>
                  <a:schemeClr val="bg1"/>
                </a:solidFill>
                <a:latin typeface="Arial" panose="020B0604020202020204" pitchFamily="34" charset="0"/>
                <a:cs typeface="Arial" panose="020B0604020202020204" pitchFamily="34" charset="0"/>
              </a:rPr>
              <a:t>Dr.in</a:t>
            </a:r>
            <a:r>
              <a:rPr lang="de-DE" dirty="0">
                <a:solidFill>
                  <a:schemeClr val="bg1"/>
                </a:solidFill>
                <a:latin typeface="Arial" panose="020B0604020202020204" pitchFamily="34" charset="0"/>
                <a:cs typeface="Arial" panose="020B0604020202020204" pitchFamily="34" charset="0"/>
              </a:rPr>
              <a:t> </a:t>
            </a:r>
            <a:r>
              <a:rPr lang="de-DE" dirty="0" err="1">
                <a:solidFill>
                  <a:schemeClr val="bg1"/>
                </a:solidFill>
                <a:latin typeface="Arial" panose="020B0604020202020204" pitchFamily="34" charset="0"/>
                <a:cs typeface="Arial" panose="020B0604020202020204" pitchFamily="34" charset="0"/>
              </a:rPr>
              <a:t>phil</a:t>
            </a:r>
            <a:r>
              <a:rPr lang="de-DE" dirty="0">
                <a:solidFill>
                  <a:schemeClr val="bg1"/>
                </a:solidFill>
                <a:latin typeface="Arial" panose="020B0604020202020204" pitchFamily="34" charset="0"/>
                <a:cs typeface="Arial" panose="020B0604020202020204" pitchFamily="34" charset="0"/>
              </a:rPr>
              <a:t> Nicole Gruber</a:t>
            </a:r>
          </a:p>
        </p:txBody>
      </p:sp>
    </p:spTree>
    <p:extLst>
      <p:ext uri="{BB962C8B-B14F-4D97-AF65-F5344CB8AC3E}">
        <p14:creationId xmlns:p14="http://schemas.microsoft.com/office/powerpoint/2010/main" val="1121018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uppieren 18">
            <a:extLst>
              <a:ext uri="{FF2B5EF4-FFF2-40B4-BE49-F238E27FC236}">
                <a16:creationId xmlns:a16="http://schemas.microsoft.com/office/drawing/2014/main" id="{B174DB44-0969-6842-A744-8E6249CC3A63}"/>
              </a:ext>
            </a:extLst>
          </p:cNvPr>
          <p:cNvGrpSpPr/>
          <p:nvPr/>
        </p:nvGrpSpPr>
        <p:grpSpPr>
          <a:xfrm rot="16890380">
            <a:off x="6863520" y="-3760552"/>
            <a:ext cx="6237360" cy="4334934"/>
            <a:chOff x="8922658" y="-1066850"/>
            <a:chExt cx="6237360" cy="4334934"/>
          </a:xfrm>
        </p:grpSpPr>
        <p:sp>
          <p:nvSpPr>
            <p:cNvPr id="20" name="Bogen 19">
              <a:extLst>
                <a:ext uri="{FF2B5EF4-FFF2-40B4-BE49-F238E27FC236}">
                  <a16:creationId xmlns:a16="http://schemas.microsoft.com/office/drawing/2014/main" id="{116BFE52-2C6A-2F48-8D60-13F072E9AADF}"/>
                </a:ext>
              </a:extLst>
            </p:cNvPr>
            <p:cNvSpPr/>
            <p:nvPr/>
          </p:nvSpPr>
          <p:spPr>
            <a:xfrm rot="10800000">
              <a:off x="9275538" y="-948437"/>
              <a:ext cx="4030133" cy="4030133"/>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1" name="Bogen 20">
              <a:extLst>
                <a:ext uri="{FF2B5EF4-FFF2-40B4-BE49-F238E27FC236}">
                  <a16:creationId xmlns:a16="http://schemas.microsoft.com/office/drawing/2014/main" id="{E97CEA24-DC51-2C4D-8142-9DB0A2FF441A}"/>
                </a:ext>
              </a:extLst>
            </p:cNvPr>
            <p:cNvSpPr/>
            <p:nvPr/>
          </p:nvSpPr>
          <p:spPr>
            <a:xfrm rot="10800000">
              <a:off x="8922658" y="-1066850"/>
              <a:ext cx="4446816" cy="4334934"/>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2" name="Bogen 21">
              <a:extLst>
                <a:ext uri="{FF2B5EF4-FFF2-40B4-BE49-F238E27FC236}">
                  <a16:creationId xmlns:a16="http://schemas.microsoft.com/office/drawing/2014/main" id="{91962448-3EBD-C441-80A9-175591E668CA}"/>
                </a:ext>
              </a:extLst>
            </p:cNvPr>
            <p:cNvSpPr/>
            <p:nvPr/>
          </p:nvSpPr>
          <p:spPr>
            <a:xfrm rot="10800000">
              <a:off x="9696454" y="-1016169"/>
              <a:ext cx="3877733" cy="3877734"/>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3" name="Bogen 22">
              <a:extLst>
                <a:ext uri="{FF2B5EF4-FFF2-40B4-BE49-F238E27FC236}">
                  <a16:creationId xmlns:a16="http://schemas.microsoft.com/office/drawing/2014/main" id="{D06458B6-7533-8E43-98F6-A9CD99B29CD8}"/>
                </a:ext>
              </a:extLst>
            </p:cNvPr>
            <p:cNvSpPr/>
            <p:nvPr/>
          </p:nvSpPr>
          <p:spPr>
            <a:xfrm rot="10800000">
              <a:off x="10180564" y="-1066827"/>
              <a:ext cx="3742267" cy="3742250"/>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4" name="Bogen 23">
              <a:extLst>
                <a:ext uri="{FF2B5EF4-FFF2-40B4-BE49-F238E27FC236}">
                  <a16:creationId xmlns:a16="http://schemas.microsoft.com/office/drawing/2014/main" id="{C2E8D950-3430-CF43-B5B2-AD86E7A9CD6C}"/>
                </a:ext>
              </a:extLst>
            </p:cNvPr>
            <p:cNvSpPr/>
            <p:nvPr/>
          </p:nvSpPr>
          <p:spPr>
            <a:xfrm rot="10800000">
              <a:off x="10591788" y="-1066850"/>
              <a:ext cx="3552379" cy="3589871"/>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5" name="Bogen 24">
              <a:extLst>
                <a:ext uri="{FF2B5EF4-FFF2-40B4-BE49-F238E27FC236}">
                  <a16:creationId xmlns:a16="http://schemas.microsoft.com/office/drawing/2014/main" id="{8EE0F257-AEF7-3A44-80C0-D25B1EE3A522}"/>
                </a:ext>
              </a:extLst>
            </p:cNvPr>
            <p:cNvSpPr/>
            <p:nvPr/>
          </p:nvSpPr>
          <p:spPr>
            <a:xfrm rot="10800000">
              <a:off x="11023602" y="-838209"/>
              <a:ext cx="3269342" cy="3285014"/>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6" name="Bogen 25">
              <a:extLst>
                <a:ext uri="{FF2B5EF4-FFF2-40B4-BE49-F238E27FC236}">
                  <a16:creationId xmlns:a16="http://schemas.microsoft.com/office/drawing/2014/main" id="{97352629-6C8A-7242-86CC-65626A789B56}"/>
                </a:ext>
              </a:extLst>
            </p:cNvPr>
            <p:cNvSpPr/>
            <p:nvPr/>
          </p:nvSpPr>
          <p:spPr>
            <a:xfrm rot="10800000">
              <a:off x="11446462" y="-757797"/>
              <a:ext cx="3124804" cy="3124190"/>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7" name="Bogen 26">
              <a:extLst>
                <a:ext uri="{FF2B5EF4-FFF2-40B4-BE49-F238E27FC236}">
                  <a16:creationId xmlns:a16="http://schemas.microsoft.com/office/drawing/2014/main" id="{2B381391-DDC8-F544-80DF-E7BE393BBAB2}"/>
                </a:ext>
              </a:extLst>
            </p:cNvPr>
            <p:cNvSpPr/>
            <p:nvPr/>
          </p:nvSpPr>
          <p:spPr>
            <a:xfrm rot="10800000">
              <a:off x="11890676" y="-808655"/>
              <a:ext cx="3269342" cy="3285014"/>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grpSp>
      <p:sp>
        <p:nvSpPr>
          <p:cNvPr id="17" name="Abgerundetes Rechteck 16">
            <a:extLst>
              <a:ext uri="{FF2B5EF4-FFF2-40B4-BE49-F238E27FC236}">
                <a16:creationId xmlns:a16="http://schemas.microsoft.com/office/drawing/2014/main" id="{061C119F-08F7-1043-9640-F045FA5C3F42}"/>
              </a:ext>
            </a:extLst>
          </p:cNvPr>
          <p:cNvSpPr/>
          <p:nvPr/>
        </p:nvSpPr>
        <p:spPr>
          <a:xfrm>
            <a:off x="-203200" y="365125"/>
            <a:ext cx="7962354" cy="1192742"/>
          </a:xfrm>
          <a:prstGeom prst="roundRect">
            <a:avLst/>
          </a:prstGeom>
          <a:solidFill>
            <a:schemeClr val="accent6">
              <a:lumMod val="75000"/>
              <a:alpha val="6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6A5B4833-7C03-F44B-8E9B-070F5E6F0628}"/>
              </a:ext>
            </a:extLst>
          </p:cNvPr>
          <p:cNvSpPr>
            <a:spLocks noGrp="1"/>
          </p:cNvSpPr>
          <p:nvPr>
            <p:ph type="title"/>
          </p:nvPr>
        </p:nvSpPr>
        <p:spPr>
          <a:xfrm>
            <a:off x="838200" y="365125"/>
            <a:ext cx="6877642" cy="1325563"/>
          </a:xfrm>
        </p:spPr>
        <p:txBody>
          <a:bodyPr>
            <a:normAutofit/>
          </a:bodyPr>
          <a:lstStyle/>
          <a:p>
            <a:r>
              <a:rPr lang="de-DE" b="1" dirty="0">
                <a:latin typeface="Arial" panose="020B0604020202020204" pitchFamily="34" charset="0"/>
                <a:cs typeface="Arial" panose="020B0604020202020204" pitchFamily="34" charset="0"/>
              </a:rPr>
              <a:t>Methodik &amp; Deskriptives</a:t>
            </a:r>
          </a:p>
        </p:txBody>
      </p:sp>
      <p:grpSp>
        <p:nvGrpSpPr>
          <p:cNvPr id="34" name="Gruppieren 33">
            <a:extLst>
              <a:ext uri="{FF2B5EF4-FFF2-40B4-BE49-F238E27FC236}">
                <a16:creationId xmlns:a16="http://schemas.microsoft.com/office/drawing/2014/main" id="{CACA386F-F2F0-6748-91EF-82638D642999}"/>
              </a:ext>
            </a:extLst>
          </p:cNvPr>
          <p:cNvGrpSpPr/>
          <p:nvPr/>
        </p:nvGrpSpPr>
        <p:grpSpPr>
          <a:xfrm>
            <a:off x="107372" y="1920415"/>
            <a:ext cx="11953653" cy="4890056"/>
            <a:chOff x="59872" y="1920415"/>
            <a:chExt cx="11953653" cy="4890056"/>
          </a:xfrm>
        </p:grpSpPr>
        <p:grpSp>
          <p:nvGrpSpPr>
            <p:cNvPr id="28" name="Gruppieren 27">
              <a:extLst>
                <a:ext uri="{FF2B5EF4-FFF2-40B4-BE49-F238E27FC236}">
                  <a16:creationId xmlns:a16="http://schemas.microsoft.com/office/drawing/2014/main" id="{E9B61C74-BCA3-9341-AC04-220682D2EFE0}"/>
                </a:ext>
              </a:extLst>
            </p:cNvPr>
            <p:cNvGrpSpPr/>
            <p:nvPr/>
          </p:nvGrpSpPr>
          <p:grpSpPr>
            <a:xfrm>
              <a:off x="59872" y="1928072"/>
              <a:ext cx="3853543" cy="970869"/>
              <a:chOff x="59873" y="1653605"/>
              <a:chExt cx="3853543" cy="970869"/>
            </a:xfrm>
          </p:grpSpPr>
          <p:sp>
            <p:nvSpPr>
              <p:cNvPr id="4" name="Abgerundetes Rechteck 3">
                <a:extLst>
                  <a:ext uri="{FF2B5EF4-FFF2-40B4-BE49-F238E27FC236}">
                    <a16:creationId xmlns:a16="http://schemas.microsoft.com/office/drawing/2014/main" id="{CCD88F96-D315-E743-94D9-A97AF3CED7FA}"/>
                  </a:ext>
                </a:extLst>
              </p:cNvPr>
              <p:cNvSpPr/>
              <p:nvPr/>
            </p:nvSpPr>
            <p:spPr>
              <a:xfrm>
                <a:off x="59873" y="1653605"/>
                <a:ext cx="3853543" cy="970869"/>
              </a:xfrm>
              <a:prstGeom prst="roundRect">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A1747000-2CAE-BB44-A4FC-C66A189D1E32}"/>
                  </a:ext>
                </a:extLst>
              </p:cNvPr>
              <p:cNvSpPr txBox="1"/>
              <p:nvPr/>
            </p:nvSpPr>
            <p:spPr>
              <a:xfrm>
                <a:off x="484414" y="1915790"/>
                <a:ext cx="3004457" cy="461665"/>
              </a:xfrm>
              <a:prstGeom prst="rect">
                <a:avLst/>
              </a:prstGeom>
              <a:noFill/>
            </p:spPr>
            <p:txBody>
              <a:bodyPr wrap="square" rtlCol="0">
                <a:spAutoFit/>
              </a:bodyPr>
              <a:lstStyle/>
              <a:p>
                <a:pPr algn="ctr"/>
                <a:r>
                  <a:rPr lang="de-DE" sz="2400" dirty="0">
                    <a:latin typeface="Arial" panose="020B0604020202020204" pitchFamily="34" charset="0"/>
                    <a:cs typeface="Arial" panose="020B0604020202020204" pitchFamily="34" charset="0"/>
                  </a:rPr>
                  <a:t>Fragebogen</a:t>
                </a:r>
              </a:p>
            </p:txBody>
          </p:sp>
        </p:grpSp>
        <p:grpSp>
          <p:nvGrpSpPr>
            <p:cNvPr id="29" name="Gruppieren 28">
              <a:extLst>
                <a:ext uri="{FF2B5EF4-FFF2-40B4-BE49-F238E27FC236}">
                  <a16:creationId xmlns:a16="http://schemas.microsoft.com/office/drawing/2014/main" id="{74D93B63-9314-DE4C-AA50-6602E8A97C79}"/>
                </a:ext>
              </a:extLst>
            </p:cNvPr>
            <p:cNvGrpSpPr/>
            <p:nvPr/>
          </p:nvGrpSpPr>
          <p:grpSpPr>
            <a:xfrm>
              <a:off x="4088270" y="1920415"/>
              <a:ext cx="3853543" cy="970869"/>
              <a:chOff x="4075332" y="1659119"/>
              <a:chExt cx="3853543" cy="970869"/>
            </a:xfrm>
          </p:grpSpPr>
          <p:sp>
            <p:nvSpPr>
              <p:cNvPr id="5" name="Abgerundetes Rechteck 4">
                <a:extLst>
                  <a:ext uri="{FF2B5EF4-FFF2-40B4-BE49-F238E27FC236}">
                    <a16:creationId xmlns:a16="http://schemas.microsoft.com/office/drawing/2014/main" id="{60F6EA35-B931-C541-8945-0D9A459CEA79}"/>
                  </a:ext>
                </a:extLst>
              </p:cNvPr>
              <p:cNvSpPr/>
              <p:nvPr/>
            </p:nvSpPr>
            <p:spPr>
              <a:xfrm>
                <a:off x="4075332" y="1659119"/>
                <a:ext cx="3853543" cy="970869"/>
              </a:xfrm>
              <a:prstGeom prst="roundRect">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feld 10">
                <a:extLst>
                  <a:ext uri="{FF2B5EF4-FFF2-40B4-BE49-F238E27FC236}">
                    <a16:creationId xmlns:a16="http://schemas.microsoft.com/office/drawing/2014/main" id="{550F18FB-3CB9-AB4C-9D36-5EF57A751C00}"/>
                  </a:ext>
                </a:extLst>
              </p:cNvPr>
              <p:cNvSpPr txBox="1"/>
              <p:nvPr/>
            </p:nvSpPr>
            <p:spPr>
              <a:xfrm>
                <a:off x="4635954" y="1908206"/>
                <a:ext cx="2920092" cy="461665"/>
              </a:xfrm>
              <a:prstGeom prst="rect">
                <a:avLst/>
              </a:prstGeom>
              <a:noFill/>
            </p:spPr>
            <p:txBody>
              <a:bodyPr wrap="square" rtlCol="0">
                <a:spAutoFit/>
              </a:bodyPr>
              <a:lstStyle/>
              <a:p>
                <a:pPr algn="ctr"/>
                <a:r>
                  <a:rPr lang="de-DE" sz="2400" dirty="0">
                    <a:latin typeface="Arial" panose="020B0604020202020204" pitchFamily="34" charset="0"/>
                    <a:cs typeface="Arial" panose="020B0604020202020204" pitchFamily="34" charset="0"/>
                  </a:rPr>
                  <a:t>Versuchspersonen</a:t>
                </a:r>
              </a:p>
            </p:txBody>
          </p:sp>
        </p:grpSp>
        <p:grpSp>
          <p:nvGrpSpPr>
            <p:cNvPr id="30" name="Gruppieren 29">
              <a:extLst>
                <a:ext uri="{FF2B5EF4-FFF2-40B4-BE49-F238E27FC236}">
                  <a16:creationId xmlns:a16="http://schemas.microsoft.com/office/drawing/2014/main" id="{F92A11B1-CF75-FC4B-9553-3CC10C5AA9DD}"/>
                </a:ext>
              </a:extLst>
            </p:cNvPr>
            <p:cNvGrpSpPr/>
            <p:nvPr/>
          </p:nvGrpSpPr>
          <p:grpSpPr>
            <a:xfrm>
              <a:off x="8116668" y="1935654"/>
              <a:ext cx="3853543" cy="970869"/>
              <a:chOff x="8116668" y="1661189"/>
              <a:chExt cx="3853543" cy="970869"/>
            </a:xfrm>
          </p:grpSpPr>
          <p:sp>
            <p:nvSpPr>
              <p:cNvPr id="6" name="Abgerundetes Rechteck 5">
                <a:extLst>
                  <a:ext uri="{FF2B5EF4-FFF2-40B4-BE49-F238E27FC236}">
                    <a16:creationId xmlns:a16="http://schemas.microsoft.com/office/drawing/2014/main" id="{B781F916-C91A-4841-87CE-353B854B7E53}"/>
                  </a:ext>
                </a:extLst>
              </p:cNvPr>
              <p:cNvSpPr/>
              <p:nvPr/>
            </p:nvSpPr>
            <p:spPr>
              <a:xfrm>
                <a:off x="8116668" y="1661189"/>
                <a:ext cx="3853543" cy="970869"/>
              </a:xfrm>
              <a:prstGeom prst="roundRect">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extfeld 11">
                <a:extLst>
                  <a:ext uri="{FF2B5EF4-FFF2-40B4-BE49-F238E27FC236}">
                    <a16:creationId xmlns:a16="http://schemas.microsoft.com/office/drawing/2014/main" id="{D955411A-C43D-0D4C-9837-AE461C6D7502}"/>
                  </a:ext>
                </a:extLst>
              </p:cNvPr>
              <p:cNvSpPr txBox="1"/>
              <p:nvPr/>
            </p:nvSpPr>
            <p:spPr>
              <a:xfrm>
                <a:off x="8590196" y="1922041"/>
                <a:ext cx="2906486" cy="461665"/>
              </a:xfrm>
              <a:prstGeom prst="rect">
                <a:avLst/>
              </a:prstGeom>
              <a:noFill/>
            </p:spPr>
            <p:txBody>
              <a:bodyPr wrap="square" rtlCol="0">
                <a:spAutoFit/>
              </a:bodyPr>
              <a:lstStyle/>
              <a:p>
                <a:pPr algn="ctr"/>
                <a:r>
                  <a:rPr lang="de-DE" sz="2400" dirty="0">
                    <a:latin typeface="Arial" panose="020B0604020202020204" pitchFamily="34" charset="0"/>
                    <a:cs typeface="Arial" panose="020B0604020202020204" pitchFamily="34" charset="0"/>
                  </a:rPr>
                  <a:t>Datenauswertung</a:t>
                </a:r>
              </a:p>
            </p:txBody>
          </p:sp>
        </p:grpSp>
        <p:grpSp>
          <p:nvGrpSpPr>
            <p:cNvPr id="31" name="Gruppieren 30">
              <a:extLst>
                <a:ext uri="{FF2B5EF4-FFF2-40B4-BE49-F238E27FC236}">
                  <a16:creationId xmlns:a16="http://schemas.microsoft.com/office/drawing/2014/main" id="{894CD355-19C9-5947-9E5C-E6D5A256196B}"/>
                </a:ext>
              </a:extLst>
            </p:cNvPr>
            <p:cNvGrpSpPr/>
            <p:nvPr/>
          </p:nvGrpSpPr>
          <p:grpSpPr>
            <a:xfrm>
              <a:off x="77335" y="3115021"/>
              <a:ext cx="3853544" cy="3593505"/>
              <a:chOff x="59872" y="3247615"/>
              <a:chExt cx="3853544" cy="3593505"/>
            </a:xfrm>
          </p:grpSpPr>
          <p:sp>
            <p:nvSpPr>
              <p:cNvPr id="7" name="Abgerundetes Rechteck 6">
                <a:extLst>
                  <a:ext uri="{FF2B5EF4-FFF2-40B4-BE49-F238E27FC236}">
                    <a16:creationId xmlns:a16="http://schemas.microsoft.com/office/drawing/2014/main" id="{26239144-880C-9748-A956-8878C7F9E6AF}"/>
                  </a:ext>
                </a:extLst>
              </p:cNvPr>
              <p:cNvSpPr/>
              <p:nvPr/>
            </p:nvSpPr>
            <p:spPr>
              <a:xfrm>
                <a:off x="59873" y="3247615"/>
                <a:ext cx="3853543" cy="3447098"/>
              </a:xfrm>
              <a:prstGeom prst="roundRect">
                <a:avLst>
                  <a:gd name="adj" fmla="val 4803"/>
                </a:avLst>
              </a:prstGeom>
              <a:solidFill>
                <a:schemeClr val="accent6">
                  <a:lumMod val="60000"/>
                  <a:lumOff val="40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241D5B55-4ECD-704E-919C-D54B52A84FE3}"/>
                  </a:ext>
                </a:extLst>
              </p:cNvPr>
              <p:cNvSpPr txBox="1"/>
              <p:nvPr/>
            </p:nvSpPr>
            <p:spPr>
              <a:xfrm>
                <a:off x="59872" y="3486355"/>
                <a:ext cx="3853540" cy="3354765"/>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de-DE" dirty="0">
                    <a:latin typeface="Arial" panose="020B0604020202020204" pitchFamily="34" charset="0"/>
                    <a:cs typeface="Arial" panose="020B0604020202020204" pitchFamily="34" charset="0"/>
                  </a:rPr>
                  <a:t>Online</a:t>
                </a:r>
              </a:p>
              <a:p>
                <a:pPr marL="285750" indent="-285750">
                  <a:spcBef>
                    <a:spcPts val="600"/>
                  </a:spcBef>
                  <a:buFont typeface="Arial" panose="020B0604020202020204" pitchFamily="34" charset="0"/>
                  <a:buChar char="•"/>
                </a:pPr>
                <a:r>
                  <a:rPr lang="de-DE" dirty="0" err="1">
                    <a:latin typeface="Arial" panose="020B0604020202020204" pitchFamily="34" charset="0"/>
                    <a:cs typeface="Arial" panose="020B0604020202020204" pitchFamily="34" charset="0"/>
                  </a:rPr>
                  <a:t>Complex</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Personality</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Inventory</a:t>
                </a:r>
                <a:r>
                  <a:rPr lang="de-DE" dirty="0">
                    <a:latin typeface="Arial" panose="020B0604020202020204" pitchFamily="34" charset="0"/>
                    <a:cs typeface="Arial" panose="020B0604020202020204" pitchFamily="34" charset="0"/>
                  </a:rPr>
                  <a:t> (CPI 13)</a:t>
                </a:r>
              </a:p>
              <a:p>
                <a:pPr marL="285750" indent="-285750">
                  <a:spcBef>
                    <a:spcPts val="600"/>
                  </a:spcBef>
                  <a:buFont typeface="Arial" panose="020B0604020202020204" pitchFamily="34" charset="0"/>
                  <a:buChar char="•"/>
                </a:pPr>
                <a:r>
                  <a:rPr lang="de-DE" dirty="0">
                    <a:latin typeface="Arial" panose="020B0604020202020204" pitchFamily="34" charset="0"/>
                    <a:cs typeface="Arial" panose="020B0604020202020204" pitchFamily="34" charset="0"/>
                  </a:rPr>
                  <a:t>Resilienz – Skalen aus dem STARC 5</a:t>
                </a:r>
              </a:p>
              <a:p>
                <a:pPr marL="285750" indent="-285750">
                  <a:spcBef>
                    <a:spcPts val="600"/>
                  </a:spcBef>
                  <a:buFont typeface="Arial" panose="020B0604020202020204" pitchFamily="34" charset="0"/>
                  <a:buChar char="•"/>
                </a:pPr>
                <a:r>
                  <a:rPr lang="de-DE" dirty="0">
                    <a:latin typeface="Arial" panose="020B0604020202020204" pitchFamily="34" charset="0"/>
                    <a:cs typeface="Arial" panose="020B0604020202020204" pitchFamily="34" charset="0"/>
                  </a:rPr>
                  <a:t>Job </a:t>
                </a:r>
                <a:r>
                  <a:rPr lang="de-DE" dirty="0" err="1">
                    <a:latin typeface="Arial" panose="020B0604020202020204" pitchFamily="34" charset="0"/>
                    <a:cs typeface="Arial" panose="020B0604020202020204" pitchFamily="34" charset="0"/>
                  </a:rPr>
                  <a:t>Diagnostic</a:t>
                </a:r>
                <a:r>
                  <a:rPr lang="de-DE" dirty="0">
                    <a:latin typeface="Arial" panose="020B0604020202020204" pitchFamily="34" charset="0"/>
                    <a:cs typeface="Arial" panose="020B0604020202020204" pitchFamily="34" charset="0"/>
                  </a:rPr>
                  <a:t> Survey (JDS)</a:t>
                </a:r>
              </a:p>
              <a:p>
                <a:pPr marL="285750" indent="-285750">
                  <a:spcBef>
                    <a:spcPts val="600"/>
                  </a:spcBef>
                  <a:buFont typeface="Arial" panose="020B0604020202020204" pitchFamily="34" charset="0"/>
                  <a:buChar char="•"/>
                </a:pPr>
                <a:r>
                  <a:rPr lang="de-DE" dirty="0">
                    <a:latin typeface="Arial" panose="020B0604020202020204" pitchFamily="34" charset="0"/>
                    <a:cs typeface="Arial" panose="020B0604020202020204" pitchFamily="34" charset="0"/>
                  </a:rPr>
                  <a:t>Soziodemografische Daten</a:t>
                </a:r>
              </a:p>
              <a:p>
                <a:pPr marL="285750" indent="-285750">
                  <a:spcBef>
                    <a:spcPts val="600"/>
                  </a:spcBef>
                  <a:buFont typeface="Arial" panose="020B0604020202020204" pitchFamily="34" charset="0"/>
                  <a:buChar char="•"/>
                </a:pPr>
                <a:r>
                  <a:rPr lang="de-DE" u="sng" dirty="0">
                    <a:latin typeface="Arial" panose="020B0604020202020204" pitchFamily="34" charset="0"/>
                    <a:cs typeface="Arial" panose="020B0604020202020204" pitchFamily="34" charset="0"/>
                  </a:rPr>
                  <a:t>Befragungszeitraum:</a:t>
                </a:r>
                <a:r>
                  <a:rPr lang="de-DE" dirty="0">
                    <a:latin typeface="Arial" panose="020B0604020202020204" pitchFamily="34" charset="0"/>
                    <a:cs typeface="Arial" panose="020B0604020202020204" pitchFamily="34" charset="0"/>
                  </a:rPr>
                  <a:t> 15.03. bis 01.05.2024</a:t>
                </a:r>
              </a:p>
              <a:p>
                <a:pPr>
                  <a:spcBef>
                    <a:spcPts val="600"/>
                  </a:spcBef>
                </a:pPr>
                <a:endParaRPr lang="de-DE" sz="2000" dirty="0">
                  <a:latin typeface="Arial" panose="020B0604020202020204" pitchFamily="34" charset="0"/>
                  <a:cs typeface="Arial" panose="020B0604020202020204" pitchFamily="34" charset="0"/>
                </a:endParaRPr>
              </a:p>
            </p:txBody>
          </p:sp>
        </p:grpSp>
        <p:grpSp>
          <p:nvGrpSpPr>
            <p:cNvPr id="32" name="Gruppieren 31">
              <a:extLst>
                <a:ext uri="{FF2B5EF4-FFF2-40B4-BE49-F238E27FC236}">
                  <a16:creationId xmlns:a16="http://schemas.microsoft.com/office/drawing/2014/main" id="{D111E2F3-E3CA-3D42-AFFC-2FE8967ACD2E}"/>
                </a:ext>
              </a:extLst>
            </p:cNvPr>
            <p:cNvGrpSpPr/>
            <p:nvPr/>
          </p:nvGrpSpPr>
          <p:grpSpPr>
            <a:xfrm>
              <a:off x="4101189" y="3115021"/>
              <a:ext cx="3871009" cy="3447098"/>
              <a:chOff x="4101193" y="3247614"/>
              <a:chExt cx="3871009" cy="3447098"/>
            </a:xfrm>
          </p:grpSpPr>
          <p:sp>
            <p:nvSpPr>
              <p:cNvPr id="8" name="Abgerundetes Rechteck 7">
                <a:extLst>
                  <a:ext uri="{FF2B5EF4-FFF2-40B4-BE49-F238E27FC236}">
                    <a16:creationId xmlns:a16="http://schemas.microsoft.com/office/drawing/2014/main" id="{30FF9001-CCD8-E345-8043-FEE57938D11F}"/>
                  </a:ext>
                </a:extLst>
              </p:cNvPr>
              <p:cNvSpPr/>
              <p:nvPr/>
            </p:nvSpPr>
            <p:spPr>
              <a:xfrm>
                <a:off x="4101193" y="3247614"/>
                <a:ext cx="3853543" cy="3447098"/>
              </a:xfrm>
              <a:prstGeom prst="roundRect">
                <a:avLst>
                  <a:gd name="adj" fmla="val 4803"/>
                </a:avLst>
              </a:prstGeom>
              <a:solidFill>
                <a:schemeClr val="accent6">
                  <a:lumMod val="60000"/>
                  <a:lumOff val="40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a:extLst>
                  <a:ext uri="{FF2B5EF4-FFF2-40B4-BE49-F238E27FC236}">
                    <a16:creationId xmlns:a16="http://schemas.microsoft.com/office/drawing/2014/main" id="{26AD69CE-5941-8F42-B4BB-322758CF815F}"/>
                  </a:ext>
                </a:extLst>
              </p:cNvPr>
              <p:cNvSpPr txBox="1"/>
              <p:nvPr/>
            </p:nvSpPr>
            <p:spPr>
              <a:xfrm>
                <a:off x="4118659" y="3473262"/>
                <a:ext cx="3853543" cy="2339102"/>
              </a:xfrm>
              <a:prstGeom prst="rect">
                <a:avLst/>
              </a:prstGeom>
              <a:noFill/>
            </p:spPr>
            <p:txBody>
              <a:bodyPr wrap="square" rtlCol="0">
                <a:spAutoFit/>
              </a:bodyPr>
              <a:lstStyle/>
              <a:p>
                <a:pPr marL="342900" indent="-342900">
                  <a:spcBef>
                    <a:spcPts val="600"/>
                  </a:spcBef>
                  <a:buFont typeface="Arial" panose="020B0604020202020204" pitchFamily="34" charset="0"/>
                  <a:buChar char="•"/>
                </a:pPr>
                <a:r>
                  <a:rPr lang="de-DE" dirty="0">
                    <a:latin typeface="Arial" panose="020B0604020202020204" pitchFamily="34" charset="0"/>
                    <a:cs typeface="Arial" panose="020B0604020202020204" pitchFamily="34" charset="0"/>
                  </a:rPr>
                  <a:t>20 öffentliche Grundschulen aus Niedersachsen</a:t>
                </a:r>
              </a:p>
              <a:p>
                <a:pPr marL="342900" indent="-342900">
                  <a:spcBef>
                    <a:spcPts val="600"/>
                  </a:spcBef>
                  <a:buFont typeface="Arial" panose="020B0604020202020204" pitchFamily="34" charset="0"/>
                  <a:buChar char="•"/>
                </a:pPr>
                <a:r>
                  <a:rPr lang="de-DE" dirty="0">
                    <a:latin typeface="Arial" panose="020B0604020202020204" pitchFamily="34" charset="0"/>
                    <a:cs typeface="Arial" panose="020B0604020202020204" pitchFamily="34" charset="0"/>
                  </a:rPr>
                  <a:t>105 ausgefüllt Fragebögen – 68 verwendbar</a:t>
                </a:r>
              </a:p>
              <a:p>
                <a:pPr marL="342900" indent="-342900">
                  <a:spcBef>
                    <a:spcPts val="600"/>
                  </a:spcBef>
                  <a:buFont typeface="Arial" panose="020B0604020202020204" pitchFamily="34" charset="0"/>
                  <a:buChar char="•"/>
                </a:pPr>
                <a:r>
                  <a:rPr lang="de-DE" u="sng" dirty="0">
                    <a:latin typeface="Arial" panose="020B0604020202020204" pitchFamily="34" charset="0"/>
                    <a:cs typeface="Arial" panose="020B0604020202020204" pitchFamily="34" charset="0"/>
                  </a:rPr>
                  <a:t>Altersdurchschnitt:</a:t>
                </a:r>
                <a:r>
                  <a:rPr lang="de-DE" dirty="0">
                    <a:latin typeface="Arial" panose="020B0604020202020204" pitchFamily="34" charset="0"/>
                    <a:cs typeface="Arial" panose="020B0604020202020204" pitchFamily="34" charset="0"/>
                  </a:rPr>
                  <a:t> 47,45 Jahre</a:t>
                </a:r>
              </a:p>
              <a:p>
                <a:pPr marL="342900" indent="-342900">
                  <a:spcBef>
                    <a:spcPts val="600"/>
                  </a:spcBef>
                  <a:buFont typeface="Arial" panose="020B0604020202020204" pitchFamily="34" charset="0"/>
                  <a:buChar char="•"/>
                </a:pPr>
                <a:r>
                  <a:rPr lang="de-DE" u="sng" dirty="0">
                    <a:latin typeface="Arial" panose="020B0604020202020204" pitchFamily="34" charset="0"/>
                    <a:cs typeface="Arial" panose="020B0604020202020204" pitchFamily="34" charset="0"/>
                  </a:rPr>
                  <a:t>Geschlecht:</a:t>
                </a:r>
                <a:r>
                  <a:rPr lang="de-DE" dirty="0">
                    <a:latin typeface="Arial" panose="020B0604020202020204" pitchFamily="34" charset="0"/>
                    <a:cs typeface="Arial" panose="020B0604020202020204" pitchFamily="34" charset="0"/>
                  </a:rPr>
                  <a:t> 86,8% weiblich</a:t>
                </a:r>
              </a:p>
              <a:p>
                <a:pPr marL="342900" indent="-342900">
                  <a:spcBef>
                    <a:spcPts val="600"/>
                  </a:spcBef>
                  <a:buFont typeface="Arial" panose="020B0604020202020204" pitchFamily="34" charset="0"/>
                  <a:buChar char="•"/>
                </a:pPr>
                <a:r>
                  <a:rPr lang="de-DE" u="sng" dirty="0">
                    <a:latin typeface="Arial" panose="020B0604020202020204" pitchFamily="34" charset="0"/>
                    <a:cs typeface="Arial" panose="020B0604020202020204" pitchFamily="34" charset="0"/>
                  </a:rPr>
                  <a:t>Verhältnis Voll- &amp; Teilzeit: </a:t>
                </a:r>
                <a:r>
                  <a:rPr lang="de-DE" dirty="0">
                    <a:latin typeface="Arial" panose="020B0604020202020204" pitchFamily="34" charset="0"/>
                    <a:cs typeface="Arial" panose="020B0604020202020204" pitchFamily="34" charset="0"/>
                  </a:rPr>
                  <a:t>50:50</a:t>
                </a:r>
              </a:p>
            </p:txBody>
          </p:sp>
        </p:grpSp>
        <p:grpSp>
          <p:nvGrpSpPr>
            <p:cNvPr id="33" name="Gruppieren 32">
              <a:extLst>
                <a:ext uri="{FF2B5EF4-FFF2-40B4-BE49-F238E27FC236}">
                  <a16:creationId xmlns:a16="http://schemas.microsoft.com/office/drawing/2014/main" id="{6CC46CEC-98AF-5249-879D-1AE20947C37E}"/>
                </a:ext>
              </a:extLst>
            </p:cNvPr>
            <p:cNvGrpSpPr/>
            <p:nvPr/>
          </p:nvGrpSpPr>
          <p:grpSpPr>
            <a:xfrm>
              <a:off x="8142516" y="3115021"/>
              <a:ext cx="3871009" cy="3695450"/>
              <a:chOff x="8142516" y="3224910"/>
              <a:chExt cx="3871009" cy="3695450"/>
            </a:xfrm>
          </p:grpSpPr>
          <p:sp>
            <p:nvSpPr>
              <p:cNvPr id="9" name="Abgerundetes Rechteck 8">
                <a:extLst>
                  <a:ext uri="{FF2B5EF4-FFF2-40B4-BE49-F238E27FC236}">
                    <a16:creationId xmlns:a16="http://schemas.microsoft.com/office/drawing/2014/main" id="{0B2589C5-87F5-F74D-936F-C0570B379E08}"/>
                  </a:ext>
                </a:extLst>
              </p:cNvPr>
              <p:cNvSpPr/>
              <p:nvPr/>
            </p:nvSpPr>
            <p:spPr>
              <a:xfrm>
                <a:off x="8142516" y="3224910"/>
                <a:ext cx="3853543" cy="3469801"/>
              </a:xfrm>
              <a:prstGeom prst="roundRect">
                <a:avLst>
                  <a:gd name="adj" fmla="val 4803"/>
                </a:avLst>
              </a:prstGeom>
              <a:solidFill>
                <a:schemeClr val="accent6">
                  <a:lumMod val="60000"/>
                  <a:lumOff val="40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17A3F487-E963-4A43-AA04-D3E47D0602A6}"/>
                  </a:ext>
                </a:extLst>
              </p:cNvPr>
              <p:cNvSpPr txBox="1"/>
              <p:nvPr/>
            </p:nvSpPr>
            <p:spPr>
              <a:xfrm>
                <a:off x="8159982" y="3473262"/>
                <a:ext cx="3853543" cy="3447098"/>
              </a:xfrm>
              <a:prstGeom prst="rect">
                <a:avLst/>
              </a:prstGeom>
              <a:noFill/>
            </p:spPr>
            <p:txBody>
              <a:bodyPr wrap="square" rtlCol="0">
                <a:spAutoFit/>
              </a:bodyPr>
              <a:lstStyle/>
              <a:p>
                <a:pPr marL="342900" indent="-342900">
                  <a:spcBef>
                    <a:spcPts val="600"/>
                  </a:spcBef>
                  <a:buFont typeface="Arial" panose="020B0604020202020204" pitchFamily="34" charset="0"/>
                  <a:buChar char="•"/>
                </a:pPr>
                <a:r>
                  <a:rPr lang="de-DE" dirty="0">
                    <a:latin typeface="Arial" panose="020B0604020202020204" pitchFamily="34" charset="0"/>
                    <a:cs typeface="Arial" panose="020B0604020202020204" pitchFamily="34" charset="0"/>
                  </a:rPr>
                  <a:t>IBM SPSS 29</a:t>
                </a:r>
              </a:p>
              <a:p>
                <a:pPr marL="342900" indent="-342900">
                  <a:spcBef>
                    <a:spcPts val="600"/>
                  </a:spcBef>
                  <a:buFont typeface="Arial" panose="020B0604020202020204" pitchFamily="34" charset="0"/>
                  <a:buChar char="•"/>
                </a:pPr>
                <a:r>
                  <a:rPr lang="de-DE" dirty="0" err="1">
                    <a:latin typeface="Arial" panose="020B0604020202020204" pitchFamily="34" charset="0"/>
                    <a:cs typeface="Arial" panose="020B0604020202020204" pitchFamily="34" charset="0"/>
                  </a:rPr>
                  <a:t>Univariate</a:t>
                </a:r>
                <a:r>
                  <a:rPr lang="de-DE" dirty="0">
                    <a:latin typeface="Arial" panose="020B0604020202020204" pitchFamily="34" charset="0"/>
                    <a:cs typeface="Arial" panose="020B0604020202020204" pitchFamily="34" charset="0"/>
                  </a:rPr>
                  <a:t> Verfahren zur Stichprobenanalyse </a:t>
                </a:r>
              </a:p>
              <a:p>
                <a:pPr marL="342900" indent="-342900">
                  <a:spcBef>
                    <a:spcPts val="600"/>
                  </a:spcBef>
                  <a:buFont typeface="Arial" panose="020B0604020202020204" pitchFamily="34" charset="0"/>
                  <a:buChar char="•"/>
                </a:pPr>
                <a:r>
                  <a:rPr lang="de-DE" dirty="0">
                    <a:latin typeface="Arial" panose="020B0604020202020204" pitchFamily="34" charset="0"/>
                    <a:cs typeface="Arial" panose="020B0604020202020204" pitchFamily="34" charset="0"/>
                  </a:rPr>
                  <a:t>Voraussetzungsprüfung für folgende Korrelationen und ANOVAs </a:t>
                </a:r>
              </a:p>
              <a:p>
                <a:pPr marL="342900" indent="-342900">
                  <a:spcBef>
                    <a:spcPts val="600"/>
                  </a:spcBef>
                  <a:buFont typeface="Arial" panose="020B0604020202020204" pitchFamily="34" charset="0"/>
                  <a:buChar char="•"/>
                </a:pPr>
                <a:r>
                  <a:rPr lang="de-DE" dirty="0" err="1">
                    <a:latin typeface="Arial" panose="020B0604020202020204" pitchFamily="34" charset="0"/>
                    <a:cs typeface="Arial" panose="020B0604020202020204" pitchFamily="34" charset="0"/>
                  </a:rPr>
                  <a:t>Bivariate</a:t>
                </a:r>
                <a:r>
                  <a:rPr lang="de-DE" dirty="0">
                    <a:latin typeface="Arial" panose="020B0604020202020204" pitchFamily="34" charset="0"/>
                    <a:cs typeface="Arial" panose="020B0604020202020204" pitchFamily="34" charset="0"/>
                  </a:rPr>
                  <a:t> Testverfahren (</a:t>
                </a:r>
                <a:r>
                  <a:rPr lang="de-DE" dirty="0" err="1">
                    <a:latin typeface="Arial" panose="020B0604020202020204" pitchFamily="34" charset="0"/>
                    <a:cs typeface="Arial" panose="020B0604020202020204" pitchFamily="34" charset="0"/>
                  </a:rPr>
                  <a:t>Bravais</a:t>
                </a:r>
                <a:r>
                  <a:rPr lang="de-DE" dirty="0">
                    <a:latin typeface="Arial" panose="020B0604020202020204" pitchFamily="34" charset="0"/>
                    <a:cs typeface="Arial" panose="020B0604020202020204" pitchFamily="34" charset="0"/>
                  </a:rPr>
                  <a:t> Pearson Korrelation, ANOVA)</a:t>
                </a:r>
              </a:p>
              <a:p>
                <a:pPr marL="342900" indent="-342900">
                  <a:spcBef>
                    <a:spcPts val="600"/>
                  </a:spcBef>
                  <a:buFont typeface="Arial" panose="020B0604020202020204" pitchFamily="34" charset="0"/>
                  <a:buChar char="•"/>
                </a:pPr>
                <a:r>
                  <a:rPr lang="de-DE" dirty="0">
                    <a:latin typeface="Arial" panose="020B0604020202020204" pitchFamily="34" charset="0"/>
                    <a:cs typeface="Arial" panose="020B0604020202020204" pitchFamily="34" charset="0"/>
                  </a:rPr>
                  <a:t>Post-hoc-Tests: </a:t>
                </a:r>
                <a:r>
                  <a:rPr lang="de-DE" dirty="0" err="1">
                    <a:latin typeface="Arial" panose="020B0604020202020204" pitchFamily="34" charset="0"/>
                    <a:cs typeface="Arial" panose="020B0604020202020204" pitchFamily="34" charset="0"/>
                  </a:rPr>
                  <a:t>Tukey</a:t>
                </a:r>
                <a:r>
                  <a:rPr lang="de-DE" dirty="0">
                    <a:latin typeface="Arial" panose="020B0604020202020204" pitchFamily="34" charset="0"/>
                    <a:cs typeface="Arial" panose="020B0604020202020204" pitchFamily="34" charset="0"/>
                  </a:rPr>
                  <a:t>-HSD, Testung auf Störvariablen</a:t>
                </a:r>
              </a:p>
              <a:p>
                <a:endParaRPr lang="de-DE" dirty="0"/>
              </a:p>
            </p:txBody>
          </p:sp>
        </p:grpSp>
      </p:grpSp>
      <p:sp>
        <p:nvSpPr>
          <p:cNvPr id="16" name="Foliennummernplatzhalter 15">
            <a:extLst>
              <a:ext uri="{FF2B5EF4-FFF2-40B4-BE49-F238E27FC236}">
                <a16:creationId xmlns:a16="http://schemas.microsoft.com/office/drawing/2014/main" id="{7AED7587-2C38-3B4F-A3E2-C4EF7CB15836}"/>
              </a:ext>
            </a:extLst>
          </p:cNvPr>
          <p:cNvSpPr>
            <a:spLocks noGrp="1"/>
          </p:cNvSpPr>
          <p:nvPr>
            <p:ph type="sldNum" sz="quarter" idx="12"/>
          </p:nvPr>
        </p:nvSpPr>
        <p:spPr>
          <a:xfrm>
            <a:off x="9209197" y="6219697"/>
            <a:ext cx="2743200" cy="365125"/>
          </a:xfrm>
        </p:spPr>
        <p:txBody>
          <a:bodyPr/>
          <a:lstStyle/>
          <a:p>
            <a:fld id="{8CE31318-D552-0745-8B05-D174ECCDE49E}" type="slidenum">
              <a:rPr lang="de-DE" smtClean="0">
                <a:solidFill>
                  <a:schemeClr val="tx1"/>
                </a:solidFill>
              </a:rPr>
              <a:t>10</a:t>
            </a:fld>
            <a:endParaRPr lang="de-DE" dirty="0">
              <a:solidFill>
                <a:schemeClr val="tx1"/>
              </a:solidFill>
            </a:endParaRPr>
          </a:p>
        </p:txBody>
      </p:sp>
    </p:spTree>
    <p:extLst>
      <p:ext uri="{BB962C8B-B14F-4D97-AF65-F5344CB8AC3E}">
        <p14:creationId xmlns:p14="http://schemas.microsoft.com/office/powerpoint/2010/main" val="2379315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uppieren 15">
            <a:extLst>
              <a:ext uri="{FF2B5EF4-FFF2-40B4-BE49-F238E27FC236}">
                <a16:creationId xmlns:a16="http://schemas.microsoft.com/office/drawing/2014/main" id="{CEE0202C-9DEE-A148-A050-8A0F0331628C}"/>
              </a:ext>
            </a:extLst>
          </p:cNvPr>
          <p:cNvGrpSpPr/>
          <p:nvPr/>
        </p:nvGrpSpPr>
        <p:grpSpPr>
          <a:xfrm rot="16890380">
            <a:off x="6254286" y="-3316231"/>
            <a:ext cx="6237360" cy="4334934"/>
            <a:chOff x="8922658" y="-1066850"/>
            <a:chExt cx="6237360" cy="4334934"/>
          </a:xfrm>
        </p:grpSpPr>
        <p:sp>
          <p:nvSpPr>
            <p:cNvPr id="17" name="Bogen 16">
              <a:extLst>
                <a:ext uri="{FF2B5EF4-FFF2-40B4-BE49-F238E27FC236}">
                  <a16:creationId xmlns:a16="http://schemas.microsoft.com/office/drawing/2014/main" id="{9BACC17E-131C-FD43-8D64-74A1C6C301BB}"/>
                </a:ext>
              </a:extLst>
            </p:cNvPr>
            <p:cNvSpPr/>
            <p:nvPr/>
          </p:nvSpPr>
          <p:spPr>
            <a:xfrm rot="10800000">
              <a:off x="9275538" y="-948437"/>
              <a:ext cx="4030133" cy="4030133"/>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8" name="Bogen 17">
              <a:extLst>
                <a:ext uri="{FF2B5EF4-FFF2-40B4-BE49-F238E27FC236}">
                  <a16:creationId xmlns:a16="http://schemas.microsoft.com/office/drawing/2014/main" id="{972651CA-1812-9545-88B8-47697FA6A446}"/>
                </a:ext>
              </a:extLst>
            </p:cNvPr>
            <p:cNvSpPr/>
            <p:nvPr/>
          </p:nvSpPr>
          <p:spPr>
            <a:xfrm rot="10800000">
              <a:off x="8922658" y="-1066850"/>
              <a:ext cx="4446816" cy="4334934"/>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9" name="Bogen 18">
              <a:extLst>
                <a:ext uri="{FF2B5EF4-FFF2-40B4-BE49-F238E27FC236}">
                  <a16:creationId xmlns:a16="http://schemas.microsoft.com/office/drawing/2014/main" id="{10B993F4-51A2-3645-B704-6AD5688DE7C3}"/>
                </a:ext>
              </a:extLst>
            </p:cNvPr>
            <p:cNvSpPr/>
            <p:nvPr/>
          </p:nvSpPr>
          <p:spPr>
            <a:xfrm rot="10800000">
              <a:off x="9696454" y="-1016169"/>
              <a:ext cx="3877733" cy="3877734"/>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0" name="Bogen 19">
              <a:extLst>
                <a:ext uri="{FF2B5EF4-FFF2-40B4-BE49-F238E27FC236}">
                  <a16:creationId xmlns:a16="http://schemas.microsoft.com/office/drawing/2014/main" id="{AE75EDCA-6CF7-FA48-BB17-48F55E1759DA}"/>
                </a:ext>
              </a:extLst>
            </p:cNvPr>
            <p:cNvSpPr/>
            <p:nvPr/>
          </p:nvSpPr>
          <p:spPr>
            <a:xfrm rot="10800000">
              <a:off x="10180564" y="-1066827"/>
              <a:ext cx="3742267" cy="3742250"/>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1" name="Bogen 20">
              <a:extLst>
                <a:ext uri="{FF2B5EF4-FFF2-40B4-BE49-F238E27FC236}">
                  <a16:creationId xmlns:a16="http://schemas.microsoft.com/office/drawing/2014/main" id="{01333A4A-ACDE-9741-8C77-47999BC80E51}"/>
                </a:ext>
              </a:extLst>
            </p:cNvPr>
            <p:cNvSpPr/>
            <p:nvPr/>
          </p:nvSpPr>
          <p:spPr>
            <a:xfrm rot="10800000">
              <a:off x="10591788" y="-1066850"/>
              <a:ext cx="3552379" cy="3589871"/>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2" name="Bogen 21">
              <a:extLst>
                <a:ext uri="{FF2B5EF4-FFF2-40B4-BE49-F238E27FC236}">
                  <a16:creationId xmlns:a16="http://schemas.microsoft.com/office/drawing/2014/main" id="{6D5E5668-838F-F144-800C-77AA06C71144}"/>
                </a:ext>
              </a:extLst>
            </p:cNvPr>
            <p:cNvSpPr/>
            <p:nvPr/>
          </p:nvSpPr>
          <p:spPr>
            <a:xfrm rot="10800000">
              <a:off x="11023602" y="-838209"/>
              <a:ext cx="3269342" cy="3285014"/>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3" name="Bogen 22">
              <a:extLst>
                <a:ext uri="{FF2B5EF4-FFF2-40B4-BE49-F238E27FC236}">
                  <a16:creationId xmlns:a16="http://schemas.microsoft.com/office/drawing/2014/main" id="{8044EC62-F266-A746-BFA1-54AFA4F6F442}"/>
                </a:ext>
              </a:extLst>
            </p:cNvPr>
            <p:cNvSpPr/>
            <p:nvPr/>
          </p:nvSpPr>
          <p:spPr>
            <a:xfrm rot="10800000">
              <a:off x="11446462" y="-757797"/>
              <a:ext cx="3124804" cy="3124190"/>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4" name="Bogen 23">
              <a:extLst>
                <a:ext uri="{FF2B5EF4-FFF2-40B4-BE49-F238E27FC236}">
                  <a16:creationId xmlns:a16="http://schemas.microsoft.com/office/drawing/2014/main" id="{F275ABD9-0080-AA42-BF71-BC609CECDDCF}"/>
                </a:ext>
              </a:extLst>
            </p:cNvPr>
            <p:cNvSpPr/>
            <p:nvPr/>
          </p:nvSpPr>
          <p:spPr>
            <a:xfrm rot="10800000">
              <a:off x="11890676" y="-808655"/>
              <a:ext cx="3269342" cy="3285014"/>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grpSp>
      <p:sp>
        <p:nvSpPr>
          <p:cNvPr id="15" name="Abgerundetes Rechteck 14">
            <a:extLst>
              <a:ext uri="{FF2B5EF4-FFF2-40B4-BE49-F238E27FC236}">
                <a16:creationId xmlns:a16="http://schemas.microsoft.com/office/drawing/2014/main" id="{C5A0A932-1080-C74B-A163-C7D2163783CD}"/>
              </a:ext>
            </a:extLst>
          </p:cNvPr>
          <p:cNvSpPr/>
          <p:nvPr/>
        </p:nvSpPr>
        <p:spPr>
          <a:xfrm>
            <a:off x="-203200" y="431535"/>
            <a:ext cx="5379357" cy="1192742"/>
          </a:xfrm>
          <a:prstGeom prst="roundRect">
            <a:avLst/>
          </a:prstGeom>
          <a:solidFill>
            <a:schemeClr val="accent6">
              <a:lumMod val="75000"/>
              <a:alpha val="6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2538C665-779B-0549-937F-3C7A2A0B7023}"/>
              </a:ext>
            </a:extLst>
          </p:cNvPr>
          <p:cNvSpPr>
            <a:spLocks noGrp="1"/>
          </p:cNvSpPr>
          <p:nvPr>
            <p:ph type="title"/>
          </p:nvPr>
        </p:nvSpPr>
        <p:spPr>
          <a:xfrm>
            <a:off x="838200" y="365125"/>
            <a:ext cx="4337957" cy="1325563"/>
          </a:xfrm>
        </p:spPr>
        <p:txBody>
          <a:bodyPr/>
          <a:lstStyle/>
          <a:p>
            <a:r>
              <a:rPr lang="de-DE" b="1" dirty="0">
                <a:latin typeface="Arial" panose="020B0604020202020204" pitchFamily="34" charset="0"/>
                <a:cs typeface="Arial" panose="020B0604020202020204" pitchFamily="34" charset="0"/>
              </a:rPr>
              <a:t>Ergebnisse I</a:t>
            </a:r>
          </a:p>
        </p:txBody>
      </p:sp>
      <p:grpSp>
        <p:nvGrpSpPr>
          <p:cNvPr id="8" name="Gruppieren 7">
            <a:extLst>
              <a:ext uri="{FF2B5EF4-FFF2-40B4-BE49-F238E27FC236}">
                <a16:creationId xmlns:a16="http://schemas.microsoft.com/office/drawing/2014/main" id="{64564221-BF6B-344B-A329-82FC8FA6C4FE}"/>
              </a:ext>
            </a:extLst>
          </p:cNvPr>
          <p:cNvGrpSpPr/>
          <p:nvPr/>
        </p:nvGrpSpPr>
        <p:grpSpPr>
          <a:xfrm>
            <a:off x="204110" y="2109033"/>
            <a:ext cx="980017" cy="4247317"/>
            <a:chOff x="838185" y="2684069"/>
            <a:chExt cx="12421401" cy="3905318"/>
          </a:xfrm>
        </p:grpSpPr>
        <p:sp>
          <p:nvSpPr>
            <p:cNvPr id="9" name="Abgerundetes Rechteck 8">
              <a:extLst>
                <a:ext uri="{FF2B5EF4-FFF2-40B4-BE49-F238E27FC236}">
                  <a16:creationId xmlns:a16="http://schemas.microsoft.com/office/drawing/2014/main" id="{00743C07-0E87-5F43-972D-E019BFF66C77}"/>
                </a:ext>
              </a:extLst>
            </p:cNvPr>
            <p:cNvSpPr/>
            <p:nvPr/>
          </p:nvSpPr>
          <p:spPr>
            <a:xfrm>
              <a:off x="838185" y="2684069"/>
              <a:ext cx="10515599" cy="3905318"/>
            </a:xfrm>
            <a:prstGeom prst="roundRect">
              <a:avLst>
                <a:gd name="adj" fmla="val 35706"/>
              </a:avLst>
            </a:prstGeom>
            <a:solidFill>
              <a:schemeClr val="accent6">
                <a:lumMod val="60000"/>
                <a:lumOff val="40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FDD67394-4D18-0843-89EA-A722420C7A42}"/>
                </a:ext>
              </a:extLst>
            </p:cNvPr>
            <p:cNvSpPr txBox="1"/>
            <p:nvPr/>
          </p:nvSpPr>
          <p:spPr>
            <a:xfrm>
              <a:off x="3495102" y="2896068"/>
              <a:ext cx="9764484" cy="3395929"/>
            </a:xfrm>
            <a:prstGeom prst="rect">
              <a:avLst/>
            </a:prstGeom>
            <a:noFill/>
          </p:spPr>
          <p:txBody>
            <a:bodyPr wrap="square" rtlCol="0">
              <a:spAutoFit/>
            </a:bodyPr>
            <a:lstStyle/>
            <a:p>
              <a:r>
                <a:rPr lang="de-AT" b="1" dirty="0">
                  <a:solidFill>
                    <a:schemeClr val="accent6">
                      <a:lumMod val="50000"/>
                    </a:schemeClr>
                  </a:solidFill>
                  <a:latin typeface="Arial" panose="020B0604020202020204" pitchFamily="34" charset="0"/>
                  <a:cs typeface="Arial" panose="020B0604020202020204" pitchFamily="34" charset="0"/>
                </a:rPr>
                <a:t>H1</a:t>
              </a:r>
            </a:p>
            <a:p>
              <a:endParaRPr lang="de-AT" b="1" dirty="0">
                <a:solidFill>
                  <a:schemeClr val="accent6">
                    <a:lumMod val="50000"/>
                  </a:schemeClr>
                </a:solidFill>
                <a:latin typeface="Arial" panose="020B0604020202020204" pitchFamily="34" charset="0"/>
                <a:cs typeface="Arial" panose="020B0604020202020204" pitchFamily="34" charset="0"/>
              </a:endParaRPr>
            </a:p>
            <a:p>
              <a:endParaRPr lang="de-AT" dirty="0">
                <a:latin typeface="Arial" panose="020B0604020202020204" pitchFamily="34" charset="0"/>
                <a:cs typeface="Arial" panose="020B0604020202020204" pitchFamily="34" charset="0"/>
              </a:endParaRPr>
            </a:p>
            <a:p>
              <a:r>
                <a:rPr lang="de-AT" b="1" dirty="0">
                  <a:solidFill>
                    <a:schemeClr val="accent6">
                      <a:lumMod val="50000"/>
                    </a:schemeClr>
                  </a:solidFill>
                  <a:latin typeface="Arial" panose="020B0604020202020204" pitchFamily="34" charset="0"/>
                  <a:cs typeface="Arial" panose="020B0604020202020204" pitchFamily="34" charset="0"/>
                </a:rPr>
                <a:t>H2</a:t>
              </a:r>
            </a:p>
            <a:p>
              <a:endParaRPr lang="de-AT" b="1" dirty="0">
                <a:solidFill>
                  <a:schemeClr val="accent6">
                    <a:lumMod val="50000"/>
                  </a:schemeClr>
                </a:solidFill>
                <a:latin typeface="Arial" panose="020B0604020202020204" pitchFamily="34" charset="0"/>
                <a:cs typeface="Arial" panose="020B0604020202020204" pitchFamily="34" charset="0"/>
              </a:endParaRPr>
            </a:p>
            <a:p>
              <a:endParaRPr lang="de-AT" dirty="0">
                <a:latin typeface="Arial" panose="020B0604020202020204" pitchFamily="34" charset="0"/>
                <a:cs typeface="Arial" panose="020B0604020202020204" pitchFamily="34" charset="0"/>
              </a:endParaRPr>
            </a:p>
            <a:p>
              <a:r>
                <a:rPr lang="de-AT" b="1" dirty="0">
                  <a:solidFill>
                    <a:schemeClr val="accent6">
                      <a:lumMod val="50000"/>
                    </a:schemeClr>
                  </a:solidFill>
                  <a:latin typeface="Arial" panose="020B0604020202020204" pitchFamily="34" charset="0"/>
                  <a:cs typeface="Arial" panose="020B0604020202020204" pitchFamily="34" charset="0"/>
                </a:rPr>
                <a:t>H3</a:t>
              </a:r>
            </a:p>
            <a:p>
              <a:endParaRPr lang="de-AT" b="1" dirty="0">
                <a:solidFill>
                  <a:schemeClr val="accent6">
                    <a:lumMod val="50000"/>
                  </a:schemeClr>
                </a:solidFill>
                <a:latin typeface="Arial" panose="020B0604020202020204" pitchFamily="34" charset="0"/>
                <a:cs typeface="Arial" panose="020B0604020202020204" pitchFamily="34" charset="0"/>
              </a:endParaRPr>
            </a:p>
            <a:p>
              <a:endParaRPr lang="de-AT" dirty="0">
                <a:latin typeface="Arial" panose="020B0604020202020204" pitchFamily="34" charset="0"/>
                <a:cs typeface="Arial" panose="020B0604020202020204" pitchFamily="34" charset="0"/>
              </a:endParaRPr>
            </a:p>
            <a:p>
              <a:r>
                <a:rPr lang="de-AT" b="1" dirty="0">
                  <a:solidFill>
                    <a:schemeClr val="accent2">
                      <a:lumMod val="50000"/>
                    </a:schemeClr>
                  </a:solidFill>
                  <a:latin typeface="Arial" panose="020B0604020202020204" pitchFamily="34" charset="0"/>
                  <a:cs typeface="Arial" panose="020B0604020202020204" pitchFamily="34" charset="0"/>
                </a:rPr>
                <a:t>H4</a:t>
              </a:r>
            </a:p>
            <a:p>
              <a:endParaRPr lang="de-AT" b="1" dirty="0">
                <a:solidFill>
                  <a:schemeClr val="accent2">
                    <a:lumMod val="50000"/>
                  </a:schemeClr>
                </a:solidFill>
                <a:latin typeface="Arial" panose="020B0604020202020204" pitchFamily="34" charset="0"/>
                <a:cs typeface="Arial" panose="020B0604020202020204" pitchFamily="34" charset="0"/>
              </a:endParaRPr>
            </a:p>
            <a:p>
              <a:endParaRPr lang="de-AT" dirty="0">
                <a:latin typeface="Arial" panose="020B0604020202020204" pitchFamily="34" charset="0"/>
                <a:cs typeface="Arial" panose="020B0604020202020204" pitchFamily="34" charset="0"/>
              </a:endParaRPr>
            </a:p>
            <a:p>
              <a:r>
                <a:rPr lang="de-AT" b="1" dirty="0">
                  <a:solidFill>
                    <a:schemeClr val="accent2">
                      <a:lumMod val="50000"/>
                    </a:schemeClr>
                  </a:solidFill>
                  <a:latin typeface="Arial" panose="020B0604020202020204" pitchFamily="34" charset="0"/>
                  <a:cs typeface="Arial" panose="020B0604020202020204" pitchFamily="34" charset="0"/>
                </a:rPr>
                <a:t>H5</a:t>
              </a:r>
              <a:endParaRPr lang="de-DE" dirty="0"/>
            </a:p>
          </p:txBody>
        </p:sp>
      </p:grpSp>
      <p:grpSp>
        <p:nvGrpSpPr>
          <p:cNvPr id="11" name="Gruppieren 10">
            <a:extLst>
              <a:ext uri="{FF2B5EF4-FFF2-40B4-BE49-F238E27FC236}">
                <a16:creationId xmlns:a16="http://schemas.microsoft.com/office/drawing/2014/main" id="{BAD79695-AEA0-214A-BD0F-A28CEE8C91F0}"/>
              </a:ext>
            </a:extLst>
          </p:cNvPr>
          <p:cNvGrpSpPr/>
          <p:nvPr/>
        </p:nvGrpSpPr>
        <p:grpSpPr>
          <a:xfrm>
            <a:off x="1243389" y="2109033"/>
            <a:ext cx="10744501" cy="4497228"/>
            <a:chOff x="241131" y="2536816"/>
            <a:chExt cx="10744501" cy="4111317"/>
          </a:xfrm>
        </p:grpSpPr>
        <p:sp>
          <p:nvSpPr>
            <p:cNvPr id="12" name="Abgerundetes Rechteck 11">
              <a:extLst>
                <a:ext uri="{FF2B5EF4-FFF2-40B4-BE49-F238E27FC236}">
                  <a16:creationId xmlns:a16="http://schemas.microsoft.com/office/drawing/2014/main" id="{242550E6-4A06-ED42-9B6B-BFBD7276D7F4}"/>
                </a:ext>
              </a:extLst>
            </p:cNvPr>
            <p:cNvSpPr/>
            <p:nvPr/>
          </p:nvSpPr>
          <p:spPr>
            <a:xfrm>
              <a:off x="241131" y="2536816"/>
              <a:ext cx="10665962" cy="3905318"/>
            </a:xfrm>
            <a:prstGeom prst="roundRect">
              <a:avLst>
                <a:gd name="adj" fmla="val 7469"/>
              </a:avLst>
            </a:prstGeom>
            <a:solidFill>
              <a:schemeClr val="accent6">
                <a:lumMod val="60000"/>
                <a:lumOff val="40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FBDE21E0-D527-1A44-807F-7352038933B9}"/>
                </a:ext>
              </a:extLst>
            </p:cNvPr>
            <p:cNvSpPr txBox="1"/>
            <p:nvPr/>
          </p:nvSpPr>
          <p:spPr>
            <a:xfrm>
              <a:off x="319670" y="2732456"/>
              <a:ext cx="10665962" cy="3915677"/>
            </a:xfrm>
            <a:prstGeom prst="rect">
              <a:avLst/>
            </a:prstGeom>
            <a:noFill/>
          </p:spPr>
          <p:txBody>
            <a:bodyPr wrap="square" rtlCol="0">
              <a:spAutoFit/>
            </a:bodyPr>
            <a:lstStyle/>
            <a:p>
              <a:pPr>
                <a:spcBef>
                  <a:spcPts val="400"/>
                </a:spcBef>
              </a:pPr>
              <a:r>
                <a:rPr lang="de-AT" sz="1500" dirty="0">
                  <a:latin typeface="Arial" panose="020B0604020202020204" pitchFamily="34" charset="0"/>
                  <a:cs typeface="Arial" panose="020B0604020202020204" pitchFamily="34" charset="0"/>
                </a:rPr>
                <a:t>Die Pearson-Korrelation zeigte einen signifikant positiven Zusammenhang (</a:t>
              </a:r>
              <a:r>
                <a:rPr lang="de-AT" sz="1500" b="1" i="1" dirty="0">
                  <a:latin typeface="Arial" panose="020B0604020202020204" pitchFamily="34" charset="0"/>
                  <a:cs typeface="Arial" panose="020B0604020202020204" pitchFamily="34" charset="0"/>
                </a:rPr>
                <a:t>p</a:t>
              </a:r>
              <a:r>
                <a:rPr lang="de-AT" sz="1500" b="1" dirty="0">
                  <a:latin typeface="Arial" panose="020B0604020202020204" pitchFamily="34" charset="0"/>
                  <a:cs typeface="Arial" panose="020B0604020202020204" pitchFamily="34" charset="0"/>
                </a:rPr>
                <a:t> &lt; ,001</a:t>
              </a:r>
              <a:r>
                <a:rPr lang="de-AT" sz="1500" dirty="0">
                  <a:latin typeface="Arial" panose="020B0604020202020204" pitchFamily="34" charset="0"/>
                  <a:cs typeface="Arial" panose="020B0604020202020204" pitchFamily="34" charset="0"/>
                </a:rPr>
                <a:t>) zwischen hohen Werten auf der Skala des fluiden Selbstkonzeptes und der Resilienz (</a:t>
              </a:r>
              <a:r>
                <a:rPr lang="de-AT" sz="1500" i="1" dirty="0" err="1">
                  <a:latin typeface="Arial" panose="020B0604020202020204" pitchFamily="34" charset="0"/>
                  <a:cs typeface="Arial" panose="020B0604020202020204" pitchFamily="34" charset="0"/>
                </a:rPr>
                <a:t>r</a:t>
              </a:r>
              <a:r>
                <a:rPr lang="de-AT" sz="1500" dirty="0">
                  <a:latin typeface="Arial" panose="020B0604020202020204" pitchFamily="34" charset="0"/>
                  <a:cs typeface="Arial" panose="020B0604020202020204" pitchFamily="34" charset="0"/>
                </a:rPr>
                <a:t> = ,405).</a:t>
              </a:r>
            </a:p>
            <a:p>
              <a:pPr>
                <a:spcBef>
                  <a:spcPts val="400"/>
                </a:spcBef>
              </a:pPr>
              <a:endParaRPr lang="de-AT" sz="1500" dirty="0">
                <a:latin typeface="Arial" panose="020B0604020202020204" pitchFamily="34" charset="0"/>
                <a:cs typeface="Arial" panose="020B0604020202020204" pitchFamily="34" charset="0"/>
              </a:endParaRPr>
            </a:p>
            <a:p>
              <a:pPr>
                <a:spcBef>
                  <a:spcPts val="400"/>
                </a:spcBef>
              </a:pPr>
              <a:r>
                <a:rPr lang="de-AT" sz="1500" dirty="0">
                  <a:latin typeface="Arial" panose="020B0604020202020204" pitchFamily="34" charset="0"/>
                  <a:cs typeface="Arial" panose="020B0604020202020204" pitchFamily="34" charset="0"/>
                </a:rPr>
                <a:t>Die ANOVA zwischen den gebildeten Clustern für die Merkmale soziale und autonome Orientierung und den Resilienz-Werten zeigte einen signifikanten Unterschied zwischen den Gruppen (</a:t>
              </a:r>
              <a:r>
                <a:rPr lang="de-AT" sz="1500" i="1" dirty="0">
                  <a:latin typeface="Arial" panose="020B0604020202020204" pitchFamily="34" charset="0"/>
                  <a:cs typeface="Arial" panose="020B0604020202020204" pitchFamily="34" charset="0"/>
                </a:rPr>
                <a:t>F</a:t>
              </a:r>
              <a:r>
                <a:rPr lang="de-AT" sz="1500" dirty="0">
                  <a:latin typeface="Arial" panose="020B0604020202020204" pitchFamily="34" charset="0"/>
                  <a:cs typeface="Arial" panose="020B0604020202020204" pitchFamily="34" charset="0"/>
                </a:rPr>
                <a:t> = 4,577, </a:t>
              </a:r>
              <a:r>
                <a:rPr lang="de-AT" sz="1500" b="1" i="1" dirty="0">
                  <a:latin typeface="Arial" panose="020B0604020202020204" pitchFamily="34" charset="0"/>
                  <a:cs typeface="Arial" panose="020B0604020202020204" pitchFamily="34" charset="0"/>
                </a:rPr>
                <a:t>p</a:t>
              </a:r>
              <a:r>
                <a:rPr lang="de-AT" sz="1500" b="1" dirty="0">
                  <a:latin typeface="Arial" panose="020B0604020202020204" pitchFamily="34" charset="0"/>
                  <a:cs typeface="Arial" panose="020B0604020202020204" pitchFamily="34" charset="0"/>
                </a:rPr>
                <a:t> = ,006</a:t>
              </a:r>
              <a:r>
                <a:rPr lang="de-AT" sz="1500" dirty="0">
                  <a:latin typeface="Arial" panose="020B0604020202020204" pitchFamily="34" charset="0"/>
                  <a:cs typeface="Arial" panose="020B0604020202020204" pitchFamily="34" charset="0"/>
                </a:rPr>
                <a:t>, </a:t>
              </a:r>
              <a:r>
                <a:rPr lang="de-AT" sz="1500" i="1" dirty="0">
                  <a:latin typeface="Arial" panose="020B0604020202020204" pitchFamily="34" charset="0"/>
                  <a:cs typeface="Arial" panose="020B0604020202020204" pitchFamily="34" charset="0"/>
                </a:rPr>
                <a:t>ηp</a:t>
              </a:r>
              <a:r>
                <a:rPr lang="de-AT" sz="1500" dirty="0">
                  <a:latin typeface="Arial" panose="020B0604020202020204" pitchFamily="34" charset="0"/>
                  <a:cs typeface="Arial" panose="020B0604020202020204" pitchFamily="34" charset="0"/>
                </a:rPr>
                <a:t>2 = ,177).</a:t>
              </a:r>
              <a:r>
                <a:rPr lang="de-AT" sz="1500" dirty="0">
                  <a:effectLst/>
                  <a:latin typeface="Arial" panose="020B0604020202020204" pitchFamily="34" charset="0"/>
                  <a:cs typeface="Arial" panose="020B0604020202020204" pitchFamily="34" charset="0"/>
                </a:rPr>
                <a:t> </a:t>
              </a:r>
            </a:p>
            <a:p>
              <a:pPr>
                <a:spcBef>
                  <a:spcPts val="400"/>
                </a:spcBef>
              </a:pPr>
              <a:endParaRPr lang="de-AT" sz="1500" dirty="0">
                <a:latin typeface="Arial" panose="020B0604020202020204" pitchFamily="34" charset="0"/>
                <a:cs typeface="Arial" panose="020B0604020202020204" pitchFamily="34" charset="0"/>
              </a:endParaRPr>
            </a:p>
            <a:p>
              <a:pPr>
                <a:spcBef>
                  <a:spcPts val="600"/>
                </a:spcBef>
              </a:pPr>
              <a:r>
                <a:rPr lang="de-AT" sz="1500" dirty="0">
                  <a:latin typeface="Arial" panose="020B0604020202020204" pitchFamily="34" charset="0"/>
                  <a:cs typeface="Arial" panose="020B0604020202020204" pitchFamily="34" charset="0"/>
                </a:rPr>
                <a:t>Die ANOVA zwischen den gebildeten Clustern für die Merkmale Gewissenhaftigkeit und Gelassenheit und den Resilienz-Werten zeigte einen signifikanten Unterschied zwischen den Gruppen (</a:t>
              </a:r>
              <a:r>
                <a:rPr lang="de-AT" sz="1500" i="1" dirty="0">
                  <a:latin typeface="Arial" panose="020B0604020202020204" pitchFamily="34" charset="0"/>
                  <a:cs typeface="Arial" panose="020B0604020202020204" pitchFamily="34" charset="0"/>
                </a:rPr>
                <a:t>F</a:t>
              </a:r>
              <a:r>
                <a:rPr lang="de-AT" sz="1500" dirty="0">
                  <a:latin typeface="Arial" panose="020B0604020202020204" pitchFamily="34" charset="0"/>
                  <a:cs typeface="Arial" panose="020B0604020202020204" pitchFamily="34" charset="0"/>
                </a:rPr>
                <a:t> = 2,792, </a:t>
              </a:r>
              <a:r>
                <a:rPr lang="de-AT" sz="1500" b="1" i="1" dirty="0">
                  <a:latin typeface="Arial" panose="020B0604020202020204" pitchFamily="34" charset="0"/>
                  <a:cs typeface="Arial" panose="020B0604020202020204" pitchFamily="34" charset="0"/>
                </a:rPr>
                <a:t>p</a:t>
              </a:r>
              <a:r>
                <a:rPr lang="de-AT" sz="1500" b="1" dirty="0">
                  <a:latin typeface="Arial" panose="020B0604020202020204" pitchFamily="34" charset="0"/>
                  <a:cs typeface="Arial" panose="020B0604020202020204" pitchFamily="34" charset="0"/>
                </a:rPr>
                <a:t> = ,047</a:t>
              </a:r>
              <a:r>
                <a:rPr lang="de-AT" sz="1500" dirty="0">
                  <a:latin typeface="Arial" panose="020B0604020202020204" pitchFamily="34" charset="0"/>
                  <a:cs typeface="Arial" panose="020B0604020202020204" pitchFamily="34" charset="0"/>
                </a:rPr>
                <a:t>, </a:t>
              </a:r>
              <a:r>
                <a:rPr lang="de-AT" sz="1500" i="1" dirty="0">
                  <a:latin typeface="Arial" panose="020B0604020202020204" pitchFamily="34" charset="0"/>
                  <a:cs typeface="Arial" panose="020B0604020202020204" pitchFamily="34" charset="0"/>
                </a:rPr>
                <a:t>ηp</a:t>
              </a:r>
              <a:r>
                <a:rPr lang="de-AT" sz="1500" dirty="0">
                  <a:latin typeface="Arial" panose="020B0604020202020204" pitchFamily="34" charset="0"/>
                  <a:cs typeface="Arial" panose="020B0604020202020204" pitchFamily="34" charset="0"/>
                </a:rPr>
                <a:t>2 = ,116).</a:t>
              </a:r>
            </a:p>
            <a:p>
              <a:pPr>
                <a:spcBef>
                  <a:spcPts val="600"/>
                </a:spcBef>
              </a:pPr>
              <a:r>
                <a:rPr lang="de-AT" sz="1500" dirty="0">
                  <a:effectLst/>
                  <a:latin typeface="Arial" panose="020B0604020202020204" pitchFamily="34" charset="0"/>
                  <a:cs typeface="Arial" panose="020B0604020202020204" pitchFamily="34" charset="0"/>
                </a:rPr>
                <a:t> </a:t>
              </a:r>
              <a:endParaRPr lang="de-AT" sz="1500" dirty="0">
                <a:latin typeface="Arial" panose="020B0604020202020204" pitchFamily="34" charset="0"/>
                <a:cs typeface="Arial" panose="020B0604020202020204" pitchFamily="34" charset="0"/>
              </a:endParaRPr>
            </a:p>
            <a:p>
              <a:r>
                <a:rPr lang="de-AT" sz="1500" dirty="0">
                  <a:latin typeface="Arial" panose="020B0604020202020204" pitchFamily="34" charset="0"/>
                  <a:cs typeface="Arial" panose="020B0604020202020204" pitchFamily="34" charset="0"/>
                </a:rPr>
                <a:t>Die Pearson-Korrelation zeigte einen negativen, nicht signifikanten Zusammenhang (</a:t>
              </a:r>
              <a:r>
                <a:rPr lang="de-AT" sz="1500" b="1" i="1" dirty="0">
                  <a:latin typeface="Arial" panose="020B0604020202020204" pitchFamily="34" charset="0"/>
                  <a:cs typeface="Arial" panose="020B0604020202020204" pitchFamily="34" charset="0"/>
                </a:rPr>
                <a:t>p</a:t>
              </a:r>
              <a:r>
                <a:rPr lang="de-AT" sz="1500" b="1" dirty="0">
                  <a:latin typeface="Arial" panose="020B0604020202020204" pitchFamily="34" charset="0"/>
                  <a:cs typeface="Arial" panose="020B0604020202020204" pitchFamily="34" charset="0"/>
                </a:rPr>
                <a:t> &lt; ,163</a:t>
              </a:r>
              <a:r>
                <a:rPr lang="de-AT" sz="1500" dirty="0">
                  <a:latin typeface="Arial" panose="020B0604020202020204" pitchFamily="34" charset="0"/>
                  <a:cs typeface="Arial" panose="020B0604020202020204" pitchFamily="34" charset="0"/>
                </a:rPr>
                <a:t>) zwischen hohen Werten auf der Skala des fluiden Selbstkonzeptes und der Arbeitsmotivation (</a:t>
              </a:r>
              <a:r>
                <a:rPr lang="de-AT" sz="1500" i="1" dirty="0" err="1">
                  <a:latin typeface="Arial" panose="020B0604020202020204" pitchFamily="34" charset="0"/>
                  <a:cs typeface="Arial" panose="020B0604020202020204" pitchFamily="34" charset="0"/>
                </a:rPr>
                <a:t>r</a:t>
              </a:r>
              <a:r>
                <a:rPr lang="de-AT" sz="1500" dirty="0">
                  <a:latin typeface="Arial" panose="020B0604020202020204" pitchFamily="34" charset="0"/>
                  <a:cs typeface="Arial" panose="020B0604020202020204" pitchFamily="34" charset="0"/>
                </a:rPr>
                <a:t> = -,121).</a:t>
              </a:r>
            </a:p>
            <a:p>
              <a:pPr>
                <a:spcBef>
                  <a:spcPts val="400"/>
                </a:spcBef>
              </a:pPr>
              <a:endParaRPr lang="de-AT" sz="1500" dirty="0">
                <a:solidFill>
                  <a:schemeClr val="accent2">
                    <a:lumMod val="50000"/>
                  </a:schemeClr>
                </a:solidFill>
                <a:latin typeface="Arial" panose="020B0604020202020204" pitchFamily="34" charset="0"/>
                <a:cs typeface="Arial" panose="020B0604020202020204" pitchFamily="34" charset="0"/>
              </a:endParaRPr>
            </a:p>
            <a:p>
              <a:pPr>
                <a:spcBef>
                  <a:spcPts val="300"/>
                </a:spcBef>
              </a:pPr>
              <a:r>
                <a:rPr lang="de-AT" sz="1500" dirty="0">
                  <a:latin typeface="Arial" panose="020B0604020202020204" pitchFamily="34" charset="0"/>
                  <a:cs typeface="Arial" panose="020B0604020202020204" pitchFamily="34" charset="0"/>
                </a:rPr>
                <a:t>Die ANOVA zwischen den gebildeten Clustern für die Merkmale Gewissenhaftigkeit und Gelassenheit und den Werten der Arbeitsmotivation zeigte keinen signifikanten Unterschied zwischen den Gruppen (</a:t>
              </a:r>
              <a:r>
                <a:rPr lang="de-AT" sz="1500" i="1" dirty="0">
                  <a:latin typeface="Arial" panose="020B0604020202020204" pitchFamily="34" charset="0"/>
                  <a:cs typeface="Arial" panose="020B0604020202020204" pitchFamily="34" charset="0"/>
                </a:rPr>
                <a:t>F</a:t>
              </a:r>
              <a:r>
                <a:rPr lang="de-AT" sz="1500" dirty="0">
                  <a:latin typeface="Arial" panose="020B0604020202020204" pitchFamily="34" charset="0"/>
                  <a:cs typeface="Arial" panose="020B0604020202020204" pitchFamily="34" charset="0"/>
                </a:rPr>
                <a:t> = ,587</a:t>
              </a:r>
              <a:r>
                <a:rPr lang="de-AT" sz="1500" b="1" dirty="0">
                  <a:latin typeface="Arial" panose="020B0604020202020204" pitchFamily="34" charset="0"/>
                  <a:cs typeface="Arial" panose="020B0604020202020204" pitchFamily="34" charset="0"/>
                </a:rPr>
                <a:t>, </a:t>
              </a:r>
              <a:r>
                <a:rPr lang="de-AT" sz="1500" b="1" i="1" dirty="0">
                  <a:latin typeface="Arial" panose="020B0604020202020204" pitchFamily="34" charset="0"/>
                  <a:cs typeface="Arial" panose="020B0604020202020204" pitchFamily="34" charset="0"/>
                </a:rPr>
                <a:t>p</a:t>
              </a:r>
              <a:r>
                <a:rPr lang="de-AT" sz="1500" b="1" dirty="0">
                  <a:latin typeface="Arial" panose="020B0604020202020204" pitchFamily="34" charset="0"/>
                  <a:cs typeface="Arial" panose="020B0604020202020204" pitchFamily="34" charset="0"/>
                </a:rPr>
                <a:t> = ,626</a:t>
              </a:r>
              <a:r>
                <a:rPr lang="de-AT" sz="1500" dirty="0">
                  <a:latin typeface="Arial" panose="020B0604020202020204" pitchFamily="34" charset="0"/>
                  <a:cs typeface="Arial" panose="020B0604020202020204" pitchFamily="34" charset="0"/>
                </a:rPr>
                <a:t>, </a:t>
              </a:r>
              <a:r>
                <a:rPr lang="de-AT" sz="1500" i="1" dirty="0">
                  <a:latin typeface="Arial" panose="020B0604020202020204" pitchFamily="34" charset="0"/>
                  <a:cs typeface="Arial" panose="020B0604020202020204" pitchFamily="34" charset="0"/>
                </a:rPr>
                <a:t>ηp</a:t>
              </a:r>
              <a:r>
                <a:rPr lang="de-AT" sz="1500" dirty="0">
                  <a:latin typeface="Arial" panose="020B0604020202020204" pitchFamily="34" charset="0"/>
                  <a:cs typeface="Arial" panose="020B0604020202020204" pitchFamily="34" charset="0"/>
                </a:rPr>
                <a:t>2 = ,027).</a:t>
              </a:r>
              <a:r>
                <a:rPr lang="de-AT" sz="1500" dirty="0">
                  <a:effectLst/>
                  <a:latin typeface="Arial" panose="020B0604020202020204" pitchFamily="34" charset="0"/>
                  <a:cs typeface="Arial" panose="020B0604020202020204" pitchFamily="34" charset="0"/>
                </a:rPr>
                <a:t> </a:t>
              </a:r>
              <a:endParaRPr lang="de-AT" sz="1500" dirty="0">
                <a:latin typeface="Arial" panose="020B0604020202020204" pitchFamily="34" charset="0"/>
                <a:cs typeface="Arial" panose="020B0604020202020204" pitchFamily="34" charset="0"/>
              </a:endParaRPr>
            </a:p>
            <a:p>
              <a:pPr>
                <a:spcBef>
                  <a:spcPts val="300"/>
                </a:spcBef>
              </a:pPr>
              <a:endParaRPr lang="de-AT" sz="1600" dirty="0">
                <a:effectLst/>
                <a:latin typeface="Arial" panose="020B0604020202020204" pitchFamily="34" charset="0"/>
                <a:cs typeface="Arial" panose="020B0604020202020204" pitchFamily="34" charset="0"/>
              </a:endParaRPr>
            </a:p>
            <a:p>
              <a:endParaRPr lang="de-DE" dirty="0"/>
            </a:p>
          </p:txBody>
        </p:sp>
      </p:grpSp>
      <p:sp>
        <p:nvSpPr>
          <p:cNvPr id="14" name="Foliennummernplatzhalter 13">
            <a:extLst>
              <a:ext uri="{FF2B5EF4-FFF2-40B4-BE49-F238E27FC236}">
                <a16:creationId xmlns:a16="http://schemas.microsoft.com/office/drawing/2014/main" id="{A3CEF680-21E8-D24A-A30E-9567CBD034D7}"/>
              </a:ext>
            </a:extLst>
          </p:cNvPr>
          <p:cNvSpPr>
            <a:spLocks noGrp="1"/>
          </p:cNvSpPr>
          <p:nvPr>
            <p:ph type="sldNum" sz="quarter" idx="12"/>
          </p:nvPr>
        </p:nvSpPr>
        <p:spPr>
          <a:xfrm>
            <a:off x="9133856" y="6383618"/>
            <a:ext cx="2743200" cy="365125"/>
          </a:xfrm>
        </p:spPr>
        <p:txBody>
          <a:bodyPr/>
          <a:lstStyle/>
          <a:p>
            <a:fld id="{8CE31318-D552-0745-8B05-D174ECCDE49E}" type="slidenum">
              <a:rPr lang="de-DE" smtClean="0">
                <a:solidFill>
                  <a:schemeClr val="tx1"/>
                </a:solidFill>
              </a:rPr>
              <a:t>11</a:t>
            </a:fld>
            <a:endParaRPr lang="de-DE" dirty="0">
              <a:solidFill>
                <a:schemeClr val="tx1"/>
              </a:solidFill>
            </a:endParaRPr>
          </a:p>
        </p:txBody>
      </p:sp>
    </p:spTree>
    <p:extLst>
      <p:ext uri="{BB962C8B-B14F-4D97-AF65-F5344CB8AC3E}">
        <p14:creationId xmlns:p14="http://schemas.microsoft.com/office/powerpoint/2010/main" val="182535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a:extLst>
              <a:ext uri="{FF2B5EF4-FFF2-40B4-BE49-F238E27FC236}">
                <a16:creationId xmlns:a16="http://schemas.microsoft.com/office/drawing/2014/main" id="{000C181F-2F78-2C40-9597-EDEB157506F5}"/>
              </a:ext>
            </a:extLst>
          </p:cNvPr>
          <p:cNvSpPr/>
          <p:nvPr/>
        </p:nvSpPr>
        <p:spPr>
          <a:xfrm>
            <a:off x="-203200" y="431535"/>
            <a:ext cx="5379357" cy="1192742"/>
          </a:xfrm>
          <a:prstGeom prst="roundRect">
            <a:avLst/>
          </a:prstGeom>
          <a:solidFill>
            <a:schemeClr val="accent6">
              <a:lumMod val="75000"/>
              <a:alpha val="6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3" name="Gruppieren 12">
            <a:extLst>
              <a:ext uri="{FF2B5EF4-FFF2-40B4-BE49-F238E27FC236}">
                <a16:creationId xmlns:a16="http://schemas.microsoft.com/office/drawing/2014/main" id="{BCC2381E-AEF1-4D4D-9329-0F9A16BFC988}"/>
              </a:ext>
            </a:extLst>
          </p:cNvPr>
          <p:cNvGrpSpPr/>
          <p:nvPr/>
        </p:nvGrpSpPr>
        <p:grpSpPr>
          <a:xfrm>
            <a:off x="10446479" y="-767494"/>
            <a:ext cx="4399039" cy="7932397"/>
            <a:chOff x="8788400" y="-582612"/>
            <a:chExt cx="4399039" cy="7932397"/>
          </a:xfrm>
        </p:grpSpPr>
        <p:sp>
          <p:nvSpPr>
            <p:cNvPr id="8" name="Oval 7">
              <a:extLst>
                <a:ext uri="{FF2B5EF4-FFF2-40B4-BE49-F238E27FC236}">
                  <a16:creationId xmlns:a16="http://schemas.microsoft.com/office/drawing/2014/main" id="{3BFAC131-205D-EC4F-9131-CE779729FA4A}"/>
                </a:ext>
              </a:extLst>
            </p:cNvPr>
            <p:cNvSpPr/>
            <p:nvPr/>
          </p:nvSpPr>
          <p:spPr>
            <a:xfrm>
              <a:off x="8788400" y="-582612"/>
              <a:ext cx="4399039" cy="4351338"/>
            </a:xfrm>
            <a:prstGeom prst="ellipse">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Oval 8">
              <a:extLst>
                <a:ext uri="{FF2B5EF4-FFF2-40B4-BE49-F238E27FC236}">
                  <a16:creationId xmlns:a16="http://schemas.microsoft.com/office/drawing/2014/main" id="{4916FB89-5B3F-BA48-A466-30D8539AD28D}"/>
                </a:ext>
              </a:extLst>
            </p:cNvPr>
            <p:cNvSpPr/>
            <p:nvPr/>
          </p:nvSpPr>
          <p:spPr>
            <a:xfrm>
              <a:off x="8788401" y="2998447"/>
              <a:ext cx="4399038" cy="4351338"/>
            </a:xfrm>
            <a:prstGeom prst="ellipse">
              <a:avLst/>
            </a:prstGeom>
            <a:solidFill>
              <a:schemeClr val="accent6">
                <a:lumMod val="75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 name="Abgerundetes Rechteck 5">
            <a:extLst>
              <a:ext uri="{FF2B5EF4-FFF2-40B4-BE49-F238E27FC236}">
                <a16:creationId xmlns:a16="http://schemas.microsoft.com/office/drawing/2014/main" id="{F4CB71B9-0CB0-A44E-BC41-F70E9809231D}"/>
              </a:ext>
            </a:extLst>
          </p:cNvPr>
          <p:cNvSpPr/>
          <p:nvPr/>
        </p:nvSpPr>
        <p:spPr>
          <a:xfrm>
            <a:off x="195791" y="2154682"/>
            <a:ext cx="10515599" cy="4351338"/>
          </a:xfrm>
          <a:prstGeom prst="roundRect">
            <a:avLst>
              <a:gd name="adj" fmla="val 7469"/>
            </a:avLst>
          </a:prstGeom>
          <a:solidFill>
            <a:schemeClr val="accent6">
              <a:lumMod val="60000"/>
              <a:lumOff val="40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318AC48E-1A8D-4140-ACAA-C9CEB8495AF8}"/>
              </a:ext>
            </a:extLst>
          </p:cNvPr>
          <p:cNvSpPr>
            <a:spLocks noGrp="1"/>
          </p:cNvSpPr>
          <p:nvPr>
            <p:ph type="title"/>
          </p:nvPr>
        </p:nvSpPr>
        <p:spPr>
          <a:xfrm>
            <a:off x="838200" y="365125"/>
            <a:ext cx="4052777" cy="1325563"/>
          </a:xfrm>
        </p:spPr>
        <p:txBody>
          <a:bodyPr/>
          <a:lstStyle/>
          <a:p>
            <a:r>
              <a:rPr lang="de-DE" b="1" dirty="0">
                <a:latin typeface="Arial" panose="020B0604020202020204" pitchFamily="34" charset="0"/>
                <a:cs typeface="Arial" panose="020B0604020202020204" pitchFamily="34" charset="0"/>
              </a:rPr>
              <a:t>Ergebnisse II</a:t>
            </a:r>
          </a:p>
        </p:txBody>
      </p:sp>
      <p:sp>
        <p:nvSpPr>
          <p:cNvPr id="3" name="Inhaltsplatzhalter 2">
            <a:extLst>
              <a:ext uri="{FF2B5EF4-FFF2-40B4-BE49-F238E27FC236}">
                <a16:creationId xmlns:a16="http://schemas.microsoft.com/office/drawing/2014/main" id="{D80D9D53-F10F-9C47-86A9-4E84BF8CBF5D}"/>
              </a:ext>
            </a:extLst>
          </p:cNvPr>
          <p:cNvSpPr>
            <a:spLocks noGrp="1"/>
          </p:cNvSpPr>
          <p:nvPr>
            <p:ph idx="1"/>
          </p:nvPr>
        </p:nvSpPr>
        <p:spPr>
          <a:xfrm>
            <a:off x="358377" y="2610753"/>
            <a:ext cx="10515600" cy="4674734"/>
          </a:xfrm>
        </p:spPr>
        <p:txBody>
          <a:bodyPr>
            <a:normAutofit/>
          </a:bodyPr>
          <a:lstStyle/>
          <a:p>
            <a:pPr marL="0" indent="0">
              <a:buNone/>
            </a:pPr>
            <a:r>
              <a:rPr lang="de-DE" sz="2000" u="sng" dirty="0">
                <a:latin typeface="Arial" panose="020B0604020202020204" pitchFamily="34" charset="0"/>
                <a:cs typeface="Arial" panose="020B0604020202020204" pitchFamily="34" charset="0"/>
              </a:rPr>
              <a:t>Explorative Ergebnisse:</a:t>
            </a:r>
          </a:p>
          <a:p>
            <a:pPr>
              <a:lnSpc>
                <a:spcPct val="150000"/>
              </a:lnSpc>
            </a:pPr>
            <a:r>
              <a:rPr lang="de-DE" sz="2000" dirty="0">
                <a:latin typeface="Arial" panose="020B0604020202020204" pitchFamily="34" charset="0"/>
                <a:cs typeface="Arial" panose="020B0604020202020204" pitchFamily="34" charset="0"/>
              </a:rPr>
              <a:t>Signifikante Gruppenunterschiede der Cluster zu Traditionsbewusstsein und Offenheit in Bezug zur Resilienz, beide Variablen korrelierten stark mit der Resilienz</a:t>
            </a:r>
          </a:p>
          <a:p>
            <a:pPr>
              <a:lnSpc>
                <a:spcPct val="150000"/>
              </a:lnSpc>
            </a:pPr>
            <a:r>
              <a:rPr lang="de-DE" sz="2000" dirty="0">
                <a:latin typeface="Arial" panose="020B0604020202020204" pitchFamily="34" charset="0"/>
                <a:cs typeface="Arial" panose="020B0604020202020204" pitchFamily="34" charset="0"/>
              </a:rPr>
              <a:t>Signifikante Gruppenunterschiede der Cluster zu soziale und autonome Orientierung in Bezug zur Arbeitsmotivation</a:t>
            </a:r>
          </a:p>
          <a:p>
            <a:pPr>
              <a:lnSpc>
                <a:spcPct val="150000"/>
              </a:lnSpc>
            </a:pPr>
            <a:r>
              <a:rPr lang="de-DE" sz="2000" dirty="0">
                <a:latin typeface="Arial" panose="020B0604020202020204" pitchFamily="34" charset="0"/>
                <a:cs typeface="Arial" panose="020B0604020202020204" pitchFamily="34" charset="0"/>
              </a:rPr>
              <a:t>Die soziale Orientierung korrelierte positiv mit der Arbeitsmotivation, die autonome hingegen mit der Arbeitszufriedenheit</a:t>
            </a:r>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p:txBody>
      </p:sp>
      <p:sp>
        <p:nvSpPr>
          <p:cNvPr id="11" name="Foliennummernplatzhalter 10">
            <a:extLst>
              <a:ext uri="{FF2B5EF4-FFF2-40B4-BE49-F238E27FC236}">
                <a16:creationId xmlns:a16="http://schemas.microsoft.com/office/drawing/2014/main" id="{517CC1B5-7864-184A-A937-182290A2A872}"/>
              </a:ext>
            </a:extLst>
          </p:cNvPr>
          <p:cNvSpPr>
            <a:spLocks noGrp="1"/>
          </p:cNvSpPr>
          <p:nvPr>
            <p:ph type="sldNum" sz="quarter" idx="12"/>
          </p:nvPr>
        </p:nvSpPr>
        <p:spPr>
          <a:xfrm>
            <a:off x="9253009" y="6397341"/>
            <a:ext cx="2743200" cy="365125"/>
          </a:xfrm>
        </p:spPr>
        <p:txBody>
          <a:bodyPr/>
          <a:lstStyle/>
          <a:p>
            <a:fld id="{8CE31318-D552-0745-8B05-D174ECCDE49E}" type="slidenum">
              <a:rPr lang="de-DE" smtClean="0">
                <a:solidFill>
                  <a:schemeClr val="tx1"/>
                </a:solidFill>
              </a:rPr>
              <a:t>12</a:t>
            </a:fld>
            <a:endParaRPr lang="de-DE" dirty="0">
              <a:solidFill>
                <a:schemeClr val="tx1"/>
              </a:solidFill>
            </a:endParaRPr>
          </a:p>
        </p:txBody>
      </p:sp>
    </p:spTree>
    <p:extLst>
      <p:ext uri="{BB962C8B-B14F-4D97-AF65-F5344CB8AC3E}">
        <p14:creationId xmlns:p14="http://schemas.microsoft.com/office/powerpoint/2010/main" val="3849732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A975E2B8-63A0-064D-9338-40727DC683F9}"/>
              </a:ext>
            </a:extLst>
          </p:cNvPr>
          <p:cNvSpPr/>
          <p:nvPr/>
        </p:nvSpPr>
        <p:spPr>
          <a:xfrm>
            <a:off x="-6385441" y="304800"/>
            <a:ext cx="5059137" cy="6858000"/>
          </a:xfrm>
          <a:prstGeom prst="ellipse">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Abgerundetes Rechteck 18">
            <a:extLst>
              <a:ext uri="{FF2B5EF4-FFF2-40B4-BE49-F238E27FC236}">
                <a16:creationId xmlns:a16="http://schemas.microsoft.com/office/drawing/2014/main" id="{E2E9225F-7D29-5643-97F8-76001FC93D37}"/>
              </a:ext>
            </a:extLst>
          </p:cNvPr>
          <p:cNvSpPr/>
          <p:nvPr/>
        </p:nvSpPr>
        <p:spPr>
          <a:xfrm>
            <a:off x="113835" y="1816961"/>
            <a:ext cx="11942092" cy="5016758"/>
          </a:xfrm>
          <a:prstGeom prst="roundRect">
            <a:avLst>
              <a:gd name="adj" fmla="val 4158"/>
            </a:avLst>
          </a:prstGeom>
          <a:solidFill>
            <a:schemeClr val="accent6">
              <a:lumMod val="40000"/>
              <a:lumOff val="60000"/>
              <a:alpha val="36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Abgerundetes Rechteck 17">
            <a:extLst>
              <a:ext uri="{FF2B5EF4-FFF2-40B4-BE49-F238E27FC236}">
                <a16:creationId xmlns:a16="http://schemas.microsoft.com/office/drawing/2014/main" id="{7153FE9C-A7C2-8243-B970-0C75AFF085FF}"/>
              </a:ext>
            </a:extLst>
          </p:cNvPr>
          <p:cNvSpPr/>
          <p:nvPr/>
        </p:nvSpPr>
        <p:spPr>
          <a:xfrm>
            <a:off x="10933924" y="431535"/>
            <a:ext cx="1122003" cy="1192743"/>
          </a:xfrm>
          <a:prstGeom prst="roundRect">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Abgerundetes Rechteck 13">
            <a:extLst>
              <a:ext uri="{FF2B5EF4-FFF2-40B4-BE49-F238E27FC236}">
                <a16:creationId xmlns:a16="http://schemas.microsoft.com/office/drawing/2014/main" id="{023078E0-9841-CC4F-AE1E-60AA325C5E3E}"/>
              </a:ext>
            </a:extLst>
          </p:cNvPr>
          <p:cNvSpPr/>
          <p:nvPr/>
        </p:nvSpPr>
        <p:spPr>
          <a:xfrm>
            <a:off x="-203200" y="431535"/>
            <a:ext cx="5379357" cy="1192742"/>
          </a:xfrm>
          <a:prstGeom prst="roundRect">
            <a:avLst/>
          </a:prstGeom>
          <a:solidFill>
            <a:schemeClr val="accent6">
              <a:lumMod val="75000"/>
              <a:alpha val="6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3FE2DB2B-BB9B-4F42-B4F4-A9E50038D036}"/>
              </a:ext>
            </a:extLst>
          </p:cNvPr>
          <p:cNvSpPr>
            <a:spLocks noGrp="1"/>
          </p:cNvSpPr>
          <p:nvPr>
            <p:ph type="title"/>
          </p:nvPr>
        </p:nvSpPr>
        <p:spPr>
          <a:xfrm>
            <a:off x="664915" y="721308"/>
            <a:ext cx="4191022" cy="663575"/>
          </a:xfrm>
        </p:spPr>
        <p:txBody>
          <a:bodyPr>
            <a:noAutofit/>
          </a:bodyPr>
          <a:lstStyle/>
          <a:p>
            <a:r>
              <a:rPr lang="de-DE" b="1" dirty="0">
                <a:latin typeface="Arial" panose="020B0604020202020204" pitchFamily="34" charset="0"/>
                <a:cs typeface="Arial" panose="020B0604020202020204" pitchFamily="34" charset="0"/>
              </a:rPr>
              <a:t>Interpretation I</a:t>
            </a:r>
          </a:p>
        </p:txBody>
      </p:sp>
      <p:sp>
        <p:nvSpPr>
          <p:cNvPr id="5" name="Textfeld 4">
            <a:extLst>
              <a:ext uri="{FF2B5EF4-FFF2-40B4-BE49-F238E27FC236}">
                <a16:creationId xmlns:a16="http://schemas.microsoft.com/office/drawing/2014/main" id="{C108D29D-4FF3-2143-9449-8603D5112685}"/>
              </a:ext>
            </a:extLst>
          </p:cNvPr>
          <p:cNvSpPr txBox="1"/>
          <p:nvPr/>
        </p:nvSpPr>
        <p:spPr>
          <a:xfrm>
            <a:off x="198052" y="2031259"/>
            <a:ext cx="11773657" cy="4632037"/>
          </a:xfrm>
          <a:prstGeom prst="rect">
            <a:avLst/>
          </a:prstGeom>
          <a:noFill/>
        </p:spPr>
        <p:txBody>
          <a:bodyPr wrap="square" rtlCol="0">
            <a:spAutoFit/>
          </a:bodyPr>
          <a:lstStyle/>
          <a:p>
            <a:pPr>
              <a:spcBef>
                <a:spcPts val="600"/>
              </a:spcBef>
            </a:pPr>
            <a:r>
              <a:rPr lang="de-AT" sz="1500" dirty="0">
                <a:latin typeface="Arial" panose="020B0604020202020204" pitchFamily="34" charset="0"/>
                <a:cs typeface="Arial" panose="020B0604020202020204" pitchFamily="34" charset="0"/>
              </a:rPr>
              <a:t>Zusammenhang zwischen dem fluiden Selbstkonzeptes und der Resilienz:</a:t>
            </a:r>
          </a:p>
          <a:p>
            <a:pPr marL="285750" indent="-285750">
              <a:spcBef>
                <a:spcPts val="600"/>
              </a:spcBef>
              <a:buFontTx/>
              <a:buChar char="-"/>
            </a:pPr>
            <a:r>
              <a:rPr lang="de-AT" sz="1500" dirty="0">
                <a:latin typeface="Arial" panose="020B0604020202020204" pitchFamily="34" charset="0"/>
                <a:cs typeface="Arial" panose="020B0604020202020204" pitchFamily="34" charset="0"/>
              </a:rPr>
              <a:t>Persönlichkeit ein interaktiver Prozess </a:t>
            </a:r>
            <a:r>
              <a:rPr lang="de-AT" sz="1200" dirty="0">
                <a:effectLst/>
                <a:latin typeface="Arial" panose="020B0604020202020204" pitchFamily="34" charset="0"/>
                <a:cs typeface="Arial" panose="020B0604020202020204" pitchFamily="34" charset="0"/>
              </a:rPr>
              <a:t>(</a:t>
            </a:r>
            <a:r>
              <a:rPr lang="de-AT" sz="1200" dirty="0" err="1">
                <a:effectLst/>
                <a:latin typeface="Arial" panose="020B0604020202020204" pitchFamily="34" charset="0"/>
                <a:cs typeface="Arial" panose="020B0604020202020204" pitchFamily="34" charset="0"/>
              </a:rPr>
              <a:t>Hiebel</a:t>
            </a:r>
            <a:r>
              <a:rPr lang="de-AT" sz="1200" dirty="0">
                <a:effectLst/>
                <a:latin typeface="Arial" panose="020B0604020202020204" pitchFamily="34" charset="0"/>
                <a:cs typeface="Arial" panose="020B0604020202020204" pitchFamily="34" charset="0"/>
              </a:rPr>
              <a:t> et al., 2021)</a:t>
            </a:r>
          </a:p>
          <a:p>
            <a:pPr marL="285750" indent="-285750">
              <a:spcBef>
                <a:spcPts val="600"/>
              </a:spcBef>
              <a:buFontTx/>
              <a:buChar char="-"/>
            </a:pPr>
            <a:r>
              <a:rPr lang="de-AT" sz="1500" dirty="0">
                <a:latin typeface="Arial" panose="020B0604020202020204" pitchFamily="34" charset="0"/>
                <a:cs typeface="Arial" panose="020B0604020202020204" pitchFamily="34" charset="0"/>
              </a:rPr>
              <a:t>Resilienz als Prozesse positiver Anpassung </a:t>
            </a:r>
            <a:r>
              <a:rPr lang="de-AT" sz="1200" dirty="0">
                <a:effectLst/>
                <a:latin typeface="Arial" panose="020B0604020202020204" pitchFamily="34" charset="0"/>
                <a:cs typeface="Arial" panose="020B0604020202020204" pitchFamily="34" charset="0"/>
              </a:rPr>
              <a:t>(</a:t>
            </a:r>
            <a:r>
              <a:rPr lang="de-AT" sz="1200" dirty="0">
                <a:latin typeface="Arial" panose="020B0604020202020204" pitchFamily="34" charset="0"/>
                <a:cs typeface="Arial" panose="020B0604020202020204" pitchFamily="34" charset="0"/>
              </a:rPr>
              <a:t>Masten und Obradovic, 2018 S.2)</a:t>
            </a:r>
          </a:p>
          <a:p>
            <a:pPr marL="285750" indent="-285750">
              <a:spcBef>
                <a:spcPts val="600"/>
              </a:spcBef>
              <a:buFontTx/>
              <a:buChar char="-"/>
            </a:pPr>
            <a:r>
              <a:rPr lang="de-AT" sz="1500" dirty="0">
                <a:latin typeface="Arial" panose="020B0604020202020204" pitchFamily="34" charset="0"/>
                <a:cs typeface="Arial" panose="020B0604020202020204" pitchFamily="34" charset="0"/>
              </a:rPr>
              <a:t>Annahmen über Zusammenhang zw. Breite des Persönlichkeitseigenschaftsspektrum und der Selbstwirksamkeit, auf fluides Selbstkonzept übertragbar </a:t>
            </a:r>
            <a:r>
              <a:rPr lang="de-AT" sz="1200" dirty="0">
                <a:latin typeface="Arial" panose="020B0604020202020204" pitchFamily="34" charset="0"/>
                <a:cs typeface="Arial" panose="020B0604020202020204" pitchFamily="34" charset="0"/>
              </a:rPr>
              <a:t>(</a:t>
            </a:r>
            <a:r>
              <a:rPr lang="de-AT" sz="1200" dirty="0" err="1">
                <a:latin typeface="Arial" panose="020B0604020202020204" pitchFamily="34" charset="0"/>
                <a:cs typeface="Arial" panose="020B0604020202020204" pitchFamily="34" charset="0"/>
              </a:rPr>
              <a:t>Himmer-Gurdan</a:t>
            </a:r>
            <a:r>
              <a:rPr lang="de-AT" sz="1200" dirty="0">
                <a:latin typeface="Arial" panose="020B0604020202020204" pitchFamily="34" charset="0"/>
                <a:cs typeface="Arial" panose="020B0604020202020204" pitchFamily="34" charset="0"/>
              </a:rPr>
              <a:t>, 2007) </a:t>
            </a:r>
          </a:p>
          <a:p>
            <a:pPr>
              <a:spcBef>
                <a:spcPts val="1200"/>
              </a:spcBef>
            </a:pPr>
            <a:r>
              <a:rPr lang="de-AT" sz="1500" dirty="0">
                <a:latin typeface="Arial" panose="020B0604020202020204" pitchFamily="34" charset="0"/>
                <a:cs typeface="Arial" panose="020B0604020202020204" pitchFamily="34" charset="0"/>
              </a:rPr>
              <a:t>Gruppenunterschiede soziale/ autonome Orientierung und Resilienz:</a:t>
            </a:r>
          </a:p>
          <a:p>
            <a:pPr marL="285750" indent="-285750">
              <a:spcBef>
                <a:spcPts val="600"/>
              </a:spcBef>
              <a:buFontTx/>
              <a:buChar char="-"/>
            </a:pPr>
            <a:r>
              <a:rPr lang="de-AT" sz="1500" dirty="0">
                <a:latin typeface="Arial" panose="020B0604020202020204" pitchFamily="34" charset="0"/>
                <a:cs typeface="Arial" panose="020B0604020202020204" pitchFamily="34" charset="0"/>
              </a:rPr>
              <a:t>signifikante Unterschiede zw. den Gruppen in Bezug auf die affektive Resilienz gegeben -&gt; Zusammenhang zw. der affektiven Flexibilität und der Resilienz </a:t>
            </a:r>
            <a:r>
              <a:rPr lang="de-AT" sz="1200" dirty="0">
                <a:latin typeface="Arial" panose="020B0604020202020204" pitchFamily="34" charset="0"/>
                <a:cs typeface="Arial" panose="020B0604020202020204" pitchFamily="34" charset="0"/>
              </a:rPr>
              <a:t>(Genet &amp; Siemer, 2011) </a:t>
            </a:r>
          </a:p>
          <a:p>
            <a:pPr marL="285750" indent="-285750">
              <a:spcBef>
                <a:spcPts val="600"/>
              </a:spcBef>
              <a:buFontTx/>
              <a:buChar char="-"/>
            </a:pPr>
            <a:r>
              <a:rPr lang="de-AT" sz="1500" dirty="0">
                <a:latin typeface="Arial" panose="020B0604020202020204" pitchFamily="34" charset="0"/>
                <a:cs typeface="Arial" panose="020B0604020202020204" pitchFamily="34" charset="0"/>
              </a:rPr>
              <a:t>Cluster 3 (niedrige soz. O. – hohe </a:t>
            </a:r>
            <a:r>
              <a:rPr lang="de-AT" sz="1500" dirty="0" err="1">
                <a:latin typeface="Arial" panose="020B0604020202020204" pitchFamily="34" charset="0"/>
                <a:cs typeface="Arial" panose="020B0604020202020204" pitchFamily="34" charset="0"/>
              </a:rPr>
              <a:t>auto</a:t>
            </a:r>
            <a:r>
              <a:rPr lang="de-AT" sz="1500" dirty="0">
                <a:latin typeface="Arial" panose="020B0604020202020204" pitchFamily="34" charset="0"/>
                <a:cs typeface="Arial" panose="020B0604020202020204" pitchFamily="34" charset="0"/>
              </a:rPr>
              <a:t>. O.) höchste Werte auf der Resilienz-Skala -&gt; </a:t>
            </a:r>
            <a:r>
              <a:rPr lang="de-AT" sz="1500" dirty="0" err="1">
                <a:latin typeface="Arial" panose="020B0604020202020204" pitchFamily="34" charset="0"/>
                <a:cs typeface="Arial" panose="020B0604020202020204" pitchFamily="34" charset="0"/>
              </a:rPr>
              <a:t>auto</a:t>
            </a:r>
            <a:r>
              <a:rPr lang="de-AT" sz="1500" dirty="0">
                <a:latin typeface="Arial" panose="020B0604020202020204" pitchFamily="34" charset="0"/>
                <a:cs typeface="Arial" panose="020B0604020202020204" pitchFamily="34" charset="0"/>
              </a:rPr>
              <a:t>. O.  hat einen hohen Stellenwert in der Entwicklung von Resilienz -&gt;  deckt sich mit der Definition der </a:t>
            </a:r>
            <a:r>
              <a:rPr lang="de-AT" sz="1500" dirty="0" err="1">
                <a:latin typeface="Arial" panose="020B0604020202020204" pitchFamily="34" charset="0"/>
                <a:cs typeface="Arial" panose="020B0604020202020204" pitchFamily="34" charset="0"/>
              </a:rPr>
              <a:t>auto</a:t>
            </a:r>
            <a:r>
              <a:rPr lang="de-AT" sz="1500" dirty="0">
                <a:latin typeface="Arial" panose="020B0604020202020204" pitchFamily="34" charset="0"/>
                <a:cs typeface="Arial" panose="020B0604020202020204" pitchFamily="34" charset="0"/>
              </a:rPr>
              <a:t>. O. von </a:t>
            </a:r>
            <a:r>
              <a:rPr lang="de-AT" sz="1500" dirty="0" err="1">
                <a:latin typeface="Arial" panose="020B0604020202020204" pitchFamily="34" charset="0"/>
                <a:cs typeface="Arial" panose="020B0604020202020204" pitchFamily="34" charset="0"/>
              </a:rPr>
              <a:t>Himmer-Gurdan</a:t>
            </a:r>
            <a:r>
              <a:rPr lang="de-AT" sz="1500" dirty="0">
                <a:latin typeface="Arial" panose="020B0604020202020204" pitchFamily="34" charset="0"/>
                <a:cs typeface="Arial" panose="020B0604020202020204" pitchFamily="34" charset="0"/>
              </a:rPr>
              <a:t> (2007)</a:t>
            </a:r>
          </a:p>
          <a:p>
            <a:pPr>
              <a:spcBef>
                <a:spcPts val="1200"/>
              </a:spcBef>
            </a:pPr>
            <a:r>
              <a:rPr lang="de-AT" sz="1500" dirty="0">
                <a:latin typeface="Arial" panose="020B0604020202020204" pitchFamily="34" charset="0"/>
                <a:cs typeface="Arial" panose="020B0604020202020204" pitchFamily="34" charset="0"/>
              </a:rPr>
              <a:t>Gruppenunterschiede Gewissenhaftigkeit / Gelassenheit und Resilienz:</a:t>
            </a:r>
          </a:p>
          <a:p>
            <a:pPr marL="285750" indent="-285750">
              <a:spcBef>
                <a:spcPts val="600"/>
              </a:spcBef>
              <a:buFontTx/>
              <a:buChar char="-"/>
            </a:pPr>
            <a:r>
              <a:rPr lang="de-AT" sz="1500" dirty="0">
                <a:latin typeface="Arial" panose="020B0604020202020204" pitchFamily="34" charset="0"/>
                <a:cs typeface="Arial" panose="020B0604020202020204" pitchFamily="34" charset="0"/>
              </a:rPr>
              <a:t>Flexibilität hat signifikant negativen Zusammenhang mit Stress durch berufliche Anforderungen, umgekehrt könnte höhere Flexibilität mit höherer Resilienz einhergehen </a:t>
            </a:r>
            <a:r>
              <a:rPr lang="de-AT" sz="1200" dirty="0">
                <a:effectLst/>
                <a:latin typeface="Arial" panose="020B0604020202020204" pitchFamily="34" charset="0"/>
                <a:cs typeface="Arial" panose="020B0604020202020204" pitchFamily="34" charset="0"/>
              </a:rPr>
              <a:t>(</a:t>
            </a:r>
            <a:r>
              <a:rPr lang="de-AT" sz="1200" dirty="0" err="1">
                <a:latin typeface="Arial" panose="020B0604020202020204" pitchFamily="34" charset="0"/>
                <a:cs typeface="Arial" panose="020B0604020202020204" pitchFamily="34" charset="0"/>
              </a:rPr>
              <a:t>Kärner</a:t>
            </a:r>
            <a:r>
              <a:rPr lang="de-AT" sz="1200" dirty="0">
                <a:latin typeface="Arial" panose="020B0604020202020204" pitchFamily="34" charset="0"/>
                <a:cs typeface="Arial" panose="020B0604020202020204" pitchFamily="34" charset="0"/>
              </a:rPr>
              <a:t> et. al. 2021) </a:t>
            </a:r>
            <a:endParaRPr lang="de-AT" sz="1200" dirty="0">
              <a:effectLst/>
              <a:latin typeface="Arial" panose="020B0604020202020204" pitchFamily="34" charset="0"/>
              <a:cs typeface="Arial" panose="020B0604020202020204" pitchFamily="34" charset="0"/>
            </a:endParaRPr>
          </a:p>
          <a:p>
            <a:pPr marL="285750" indent="-285750">
              <a:spcBef>
                <a:spcPts val="600"/>
              </a:spcBef>
              <a:buFontTx/>
              <a:buChar char="-"/>
            </a:pPr>
            <a:r>
              <a:rPr lang="de-AT" sz="1500" dirty="0">
                <a:latin typeface="Arial" panose="020B0604020202020204" pitchFamily="34" charset="0"/>
                <a:cs typeface="Arial" panose="020B0604020202020204" pitchFamily="34" charset="0"/>
              </a:rPr>
              <a:t>signifikante Unterschiede zw. den Gruppen in Bezug auf die kognitive Stärke gegeben -&gt; kognitive Stärke alleine klärt besser den Gruppenunterschied zw. Clustern auf -&gt; kognitive Stärke beinhaltet Fähigkeit zur kognitiven Umstrukturierung</a:t>
            </a:r>
            <a:r>
              <a:rPr lang="de-AT" sz="1200" dirty="0">
                <a:latin typeface="Arial" panose="020B0604020202020204" pitchFamily="34" charset="0"/>
                <a:cs typeface="Arial" panose="020B0604020202020204" pitchFamily="34" charset="0"/>
              </a:rPr>
              <a:t> (Gerlach, 2016 zitiert nach </a:t>
            </a:r>
            <a:r>
              <a:rPr lang="de-AT" sz="1200" dirty="0" err="1">
                <a:latin typeface="Arial" panose="020B0604020202020204" pitchFamily="34" charset="0"/>
                <a:cs typeface="Arial" panose="020B0604020202020204" pitchFamily="34" charset="0"/>
              </a:rPr>
              <a:t>Gurdan</a:t>
            </a:r>
            <a:r>
              <a:rPr lang="de-AT" sz="1200" dirty="0">
                <a:latin typeface="Arial" panose="020B0604020202020204" pitchFamily="34" charset="0"/>
                <a:cs typeface="Arial" panose="020B0604020202020204" pitchFamily="34" charset="0"/>
              </a:rPr>
              <a:t>, 2022)</a:t>
            </a:r>
            <a:endParaRPr lang="de-DE" sz="1500" dirty="0">
              <a:latin typeface="Arial" panose="020B0604020202020204" pitchFamily="34" charset="0"/>
              <a:cs typeface="Arial" panose="020B0604020202020204" pitchFamily="34" charset="0"/>
            </a:endParaRPr>
          </a:p>
        </p:txBody>
      </p:sp>
      <p:grpSp>
        <p:nvGrpSpPr>
          <p:cNvPr id="9" name="Gruppieren 8">
            <a:extLst>
              <a:ext uri="{FF2B5EF4-FFF2-40B4-BE49-F238E27FC236}">
                <a16:creationId xmlns:a16="http://schemas.microsoft.com/office/drawing/2014/main" id="{BB29DB6A-12BF-A94D-89A3-81F167566FCF}"/>
              </a:ext>
            </a:extLst>
          </p:cNvPr>
          <p:cNvGrpSpPr/>
          <p:nvPr/>
        </p:nvGrpSpPr>
        <p:grpSpPr>
          <a:xfrm>
            <a:off x="5367156" y="456723"/>
            <a:ext cx="5375770" cy="1192743"/>
            <a:chOff x="2229688" y="-3101936"/>
            <a:chExt cx="10493829" cy="957651"/>
          </a:xfrm>
        </p:grpSpPr>
        <p:sp>
          <p:nvSpPr>
            <p:cNvPr id="7" name="Abgerundetes Rechteck 6">
              <a:extLst>
                <a:ext uri="{FF2B5EF4-FFF2-40B4-BE49-F238E27FC236}">
                  <a16:creationId xmlns:a16="http://schemas.microsoft.com/office/drawing/2014/main" id="{61474113-52B3-0A43-8565-655886A6A324}"/>
                </a:ext>
              </a:extLst>
            </p:cNvPr>
            <p:cNvSpPr/>
            <p:nvPr/>
          </p:nvSpPr>
          <p:spPr>
            <a:xfrm>
              <a:off x="2229688" y="-3101936"/>
              <a:ext cx="10493829" cy="957651"/>
            </a:xfrm>
            <a:prstGeom prst="roundRect">
              <a:avLst/>
            </a:prstGeom>
            <a:solidFill>
              <a:schemeClr val="accent6">
                <a:lumMod val="40000"/>
                <a:lumOff val="60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18E7AEF5-DDC3-6742-8564-F7829DCCD9F8}"/>
                </a:ext>
              </a:extLst>
            </p:cNvPr>
            <p:cNvSpPr txBox="1"/>
            <p:nvPr/>
          </p:nvSpPr>
          <p:spPr>
            <a:xfrm>
              <a:off x="2387532" y="-2969069"/>
              <a:ext cx="10178142" cy="691917"/>
            </a:xfrm>
            <a:prstGeom prst="rect">
              <a:avLst/>
            </a:prstGeom>
            <a:noFill/>
          </p:spPr>
          <p:txBody>
            <a:bodyPr wrap="square" rtlCol="0">
              <a:spAutoFit/>
            </a:bodyPr>
            <a:lstStyle/>
            <a:p>
              <a:pPr algn="ctr"/>
              <a:r>
                <a:rPr lang="de-AT" dirty="0">
                  <a:latin typeface="Arial" panose="020B0604020202020204" pitchFamily="34" charset="0"/>
                  <a:cs typeface="Arial" panose="020B0604020202020204" pitchFamily="34" charset="0"/>
                </a:rPr>
                <a:t>„</a:t>
              </a:r>
              <a:r>
                <a:rPr lang="de-AT" sz="1600" dirty="0">
                  <a:latin typeface="Arial" panose="020B0604020202020204" pitchFamily="34" charset="0"/>
                  <a:cs typeface="Arial" panose="020B0604020202020204" pitchFamily="34" charset="0"/>
                </a:rPr>
                <a:t>Gibt es einen Zusammenhang zwischen den Ergebnissen der Persönlichkeitsbefragung und den Werten auf der </a:t>
              </a:r>
              <a:r>
                <a:rPr lang="de-AT" sz="1600" dirty="0" err="1">
                  <a:latin typeface="Arial" panose="020B0604020202020204" pitchFamily="34" charset="0"/>
                  <a:cs typeface="Arial" panose="020B0604020202020204" pitchFamily="34" charset="0"/>
                </a:rPr>
                <a:t>Resilienzskala</a:t>
              </a:r>
              <a:r>
                <a:rPr lang="de-AT" sz="1600" dirty="0">
                  <a:latin typeface="Arial" panose="020B0604020202020204" pitchFamily="34" charset="0"/>
                  <a:cs typeface="Arial" panose="020B0604020202020204" pitchFamily="34" charset="0"/>
                </a:rPr>
                <a:t> von Lehrkräften?“ </a:t>
              </a:r>
              <a:endParaRPr lang="de-DE" sz="1600" dirty="0">
                <a:latin typeface="Arial" panose="020B0604020202020204" pitchFamily="34" charset="0"/>
                <a:cs typeface="Arial" panose="020B0604020202020204" pitchFamily="34" charset="0"/>
              </a:endParaRPr>
            </a:p>
          </p:txBody>
        </p:sp>
      </p:grpSp>
      <p:sp>
        <p:nvSpPr>
          <p:cNvPr id="12" name="Foliennummernplatzhalter 11">
            <a:extLst>
              <a:ext uri="{FF2B5EF4-FFF2-40B4-BE49-F238E27FC236}">
                <a16:creationId xmlns:a16="http://schemas.microsoft.com/office/drawing/2014/main" id="{224D55AF-E318-9440-938D-6AC01750F621}"/>
              </a:ext>
            </a:extLst>
          </p:cNvPr>
          <p:cNvSpPr>
            <a:spLocks noGrp="1"/>
          </p:cNvSpPr>
          <p:nvPr>
            <p:ph type="sldNum" sz="quarter" idx="12"/>
          </p:nvPr>
        </p:nvSpPr>
        <p:spPr>
          <a:xfrm>
            <a:off x="9155411" y="6480734"/>
            <a:ext cx="2743200" cy="365125"/>
          </a:xfrm>
        </p:spPr>
        <p:txBody>
          <a:bodyPr/>
          <a:lstStyle/>
          <a:p>
            <a:fld id="{8CE31318-D552-0745-8B05-D174ECCDE49E}" type="slidenum">
              <a:rPr lang="de-DE" smtClean="0">
                <a:solidFill>
                  <a:schemeClr val="tx1"/>
                </a:solidFill>
              </a:rPr>
              <a:t>13</a:t>
            </a:fld>
            <a:endParaRPr lang="de-DE" dirty="0">
              <a:solidFill>
                <a:schemeClr val="tx1"/>
              </a:solidFill>
            </a:endParaRPr>
          </a:p>
        </p:txBody>
      </p:sp>
      <p:pic>
        <p:nvPicPr>
          <p:cNvPr id="17" name="Grafik 16" descr="Häkchen">
            <a:extLst>
              <a:ext uri="{FF2B5EF4-FFF2-40B4-BE49-F238E27FC236}">
                <a16:creationId xmlns:a16="http://schemas.microsoft.com/office/drawing/2014/main" id="{36C790C9-5C93-B148-B984-DD51529291A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091238" y="624219"/>
            <a:ext cx="807373" cy="807373"/>
          </a:xfrm>
          <a:prstGeom prst="rect">
            <a:avLst/>
          </a:prstGeom>
        </p:spPr>
      </p:pic>
    </p:spTree>
    <p:extLst>
      <p:ext uri="{BB962C8B-B14F-4D97-AF65-F5344CB8AC3E}">
        <p14:creationId xmlns:p14="http://schemas.microsoft.com/office/powerpoint/2010/main" val="356683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22CCFC4-B600-E841-8101-4B6AA80CA2DA}"/>
              </a:ext>
            </a:extLst>
          </p:cNvPr>
          <p:cNvSpPr/>
          <p:nvPr/>
        </p:nvSpPr>
        <p:spPr>
          <a:xfrm>
            <a:off x="-6791522" y="24281"/>
            <a:ext cx="4910817" cy="6858000"/>
          </a:xfrm>
          <a:prstGeom prst="ellipse">
            <a:avLst/>
          </a:prstGeom>
          <a:solidFill>
            <a:schemeClr val="accent6">
              <a:lumMod val="75000"/>
              <a:alpha val="41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Abgerundetes Rechteck 30">
            <a:extLst>
              <a:ext uri="{FF2B5EF4-FFF2-40B4-BE49-F238E27FC236}">
                <a16:creationId xmlns:a16="http://schemas.microsoft.com/office/drawing/2014/main" id="{CB6C23FA-A738-6349-B587-D28780AAF602}"/>
              </a:ext>
            </a:extLst>
          </p:cNvPr>
          <p:cNvSpPr/>
          <p:nvPr/>
        </p:nvSpPr>
        <p:spPr>
          <a:xfrm>
            <a:off x="113835" y="1816961"/>
            <a:ext cx="11942092" cy="5016758"/>
          </a:xfrm>
          <a:prstGeom prst="roundRect">
            <a:avLst>
              <a:gd name="adj" fmla="val 4158"/>
            </a:avLst>
          </a:prstGeom>
          <a:solidFill>
            <a:schemeClr val="accent6">
              <a:lumMod val="40000"/>
              <a:lumOff val="60000"/>
              <a:alpha val="36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Abgerundetes Rechteck 22">
            <a:extLst>
              <a:ext uri="{FF2B5EF4-FFF2-40B4-BE49-F238E27FC236}">
                <a16:creationId xmlns:a16="http://schemas.microsoft.com/office/drawing/2014/main" id="{3A46B5EB-0D9A-8C4C-809A-E1B49B19C78B}"/>
              </a:ext>
            </a:extLst>
          </p:cNvPr>
          <p:cNvSpPr/>
          <p:nvPr/>
        </p:nvSpPr>
        <p:spPr>
          <a:xfrm>
            <a:off x="5373661" y="431535"/>
            <a:ext cx="5379357" cy="1192742"/>
          </a:xfrm>
          <a:prstGeom prst="roundRect">
            <a:avLst/>
          </a:prstGeom>
          <a:solidFill>
            <a:schemeClr val="accent6">
              <a:lumMod val="40000"/>
              <a:lumOff val="60000"/>
              <a:alpha val="6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F25C5DC2-9C2C-0A45-9738-F57BB5A98A5B}"/>
              </a:ext>
            </a:extLst>
          </p:cNvPr>
          <p:cNvSpPr txBox="1"/>
          <p:nvPr/>
        </p:nvSpPr>
        <p:spPr>
          <a:xfrm>
            <a:off x="158307" y="2054244"/>
            <a:ext cx="11919858" cy="5386090"/>
          </a:xfrm>
          <a:prstGeom prst="rect">
            <a:avLst/>
          </a:prstGeom>
          <a:noFill/>
        </p:spPr>
        <p:txBody>
          <a:bodyPr wrap="square" rtlCol="0">
            <a:spAutoFit/>
          </a:bodyPr>
          <a:lstStyle/>
          <a:p>
            <a:r>
              <a:rPr lang="de-AT" sz="1500" dirty="0">
                <a:latin typeface="Arial" panose="020B0604020202020204" pitchFamily="34" charset="0"/>
                <a:cs typeface="Arial" panose="020B0604020202020204" pitchFamily="34" charset="0"/>
              </a:rPr>
              <a:t>Ergebnisse zum fluiden Selbstkonzeptes und der Arbeitsmotivation:</a:t>
            </a:r>
          </a:p>
          <a:p>
            <a:pPr marL="285750" indent="-285750">
              <a:spcBef>
                <a:spcPts val="600"/>
              </a:spcBef>
              <a:buFontTx/>
              <a:buChar char="-"/>
            </a:pPr>
            <a:r>
              <a:rPr lang="de-AT" sz="1500" dirty="0">
                <a:latin typeface="Arial" panose="020B0604020202020204" pitchFamily="34" charset="0"/>
                <a:cs typeface="Arial" panose="020B0604020202020204" pitchFamily="34" charset="0"/>
              </a:rPr>
              <a:t>psychologische Flexibilität (Bereitschaft, sich mit schwierigen inneren Erfahrungen zu verbinden und sich auf eine Tätigkeit einzulassen) korreliert negativ mit der Arbeitszufriedenheit </a:t>
            </a:r>
            <a:r>
              <a:rPr lang="de-AT" sz="1200" dirty="0">
                <a:latin typeface="Arial" panose="020B0604020202020204" pitchFamily="34" charset="0"/>
                <a:cs typeface="Arial" panose="020B0604020202020204" pitchFamily="34" charset="0"/>
              </a:rPr>
              <a:t>(Paris et al., 2021) </a:t>
            </a:r>
          </a:p>
          <a:p>
            <a:pPr marL="285750" indent="-285750">
              <a:spcBef>
                <a:spcPts val="600"/>
              </a:spcBef>
              <a:buFontTx/>
              <a:buChar char="-"/>
            </a:pPr>
            <a:r>
              <a:rPr lang="de-AT" sz="1500" dirty="0">
                <a:latin typeface="Arial" panose="020B0604020202020204" pitchFamily="34" charset="0"/>
                <a:cs typeface="Arial" panose="020B0604020202020204" pitchFamily="34" charset="0"/>
              </a:rPr>
              <a:t>das fluide Selbstkonzept korrelierte signifikant positiv mit der kognitiven Stärke -&gt; beide Dimensionen sprechen für geistige Flexibilität und für die Fähigkeit sich schnell auf neue Situationen einlassen zu können </a:t>
            </a:r>
            <a:r>
              <a:rPr lang="de-AT" sz="1200" dirty="0">
                <a:latin typeface="Arial" panose="020B0604020202020204" pitchFamily="34" charset="0"/>
                <a:cs typeface="Arial" panose="020B0604020202020204" pitchFamily="34" charset="0"/>
              </a:rPr>
              <a:t>(</a:t>
            </a:r>
            <a:r>
              <a:rPr lang="de-AT" sz="1200" dirty="0" err="1">
                <a:latin typeface="Arial" panose="020B0604020202020204" pitchFamily="34" charset="0"/>
                <a:cs typeface="Arial" panose="020B0604020202020204" pitchFamily="34" charset="0"/>
              </a:rPr>
              <a:t>Himmer-Gurdan</a:t>
            </a:r>
            <a:r>
              <a:rPr lang="de-AT" sz="1200" dirty="0">
                <a:latin typeface="Arial" panose="020B0604020202020204" pitchFamily="34" charset="0"/>
                <a:cs typeface="Arial" panose="020B0604020202020204" pitchFamily="34" charset="0"/>
              </a:rPr>
              <a:t>, 2007) </a:t>
            </a:r>
            <a:r>
              <a:rPr lang="de-AT" sz="1500" dirty="0">
                <a:latin typeface="Arial" panose="020B0604020202020204" pitchFamily="34" charset="0"/>
                <a:cs typeface="Arial" panose="020B0604020202020204" pitchFamily="34" charset="0"/>
              </a:rPr>
              <a:t>-&gt; könnte dazu führen schneller zur Bereitschaft zu kommen, die Arbeitsstelle zu wechseln</a:t>
            </a:r>
            <a:r>
              <a:rPr lang="de-AT" sz="1500" dirty="0">
                <a:effectLst/>
                <a:latin typeface="Arial" panose="020B0604020202020204" pitchFamily="34" charset="0"/>
                <a:cs typeface="Arial" panose="020B0604020202020204" pitchFamily="34" charset="0"/>
              </a:rPr>
              <a:t> -&gt; Arbeitsmotivation in aktueller </a:t>
            </a:r>
            <a:r>
              <a:rPr lang="de-AT" sz="1500" dirty="0" err="1">
                <a:effectLst/>
                <a:latin typeface="Arial" panose="020B0604020202020204" pitchFamily="34" charset="0"/>
                <a:cs typeface="Arial" panose="020B0604020202020204" pitchFamily="34" charset="0"/>
              </a:rPr>
              <a:t>Sit</a:t>
            </a:r>
            <a:r>
              <a:rPr lang="de-AT" sz="1500" dirty="0">
                <a:effectLst/>
                <a:latin typeface="Arial" panose="020B0604020202020204" pitchFamily="34" charset="0"/>
                <a:cs typeface="Arial" panose="020B0604020202020204" pitchFamily="34" charset="0"/>
              </a:rPr>
              <a:t>. </a:t>
            </a:r>
            <a:r>
              <a:rPr lang="de-AT" sz="1500" dirty="0">
                <a:latin typeface="Arial" panose="020B0604020202020204" pitchFamily="34" charset="0"/>
                <a:cs typeface="Arial" panose="020B0604020202020204" pitchFamily="34" charset="0"/>
              </a:rPr>
              <a:t>verringern</a:t>
            </a:r>
            <a:endParaRPr lang="de-AT" sz="1500" dirty="0">
              <a:effectLst/>
              <a:latin typeface="Arial" panose="020B0604020202020204" pitchFamily="34" charset="0"/>
              <a:cs typeface="Arial" panose="020B0604020202020204" pitchFamily="34" charset="0"/>
            </a:endParaRPr>
          </a:p>
          <a:p>
            <a:pPr>
              <a:spcBef>
                <a:spcPts val="1200"/>
              </a:spcBef>
            </a:pPr>
            <a:r>
              <a:rPr lang="de-AT" sz="1500" dirty="0">
                <a:latin typeface="Arial" panose="020B0604020202020204" pitchFamily="34" charset="0"/>
                <a:cs typeface="Arial" panose="020B0604020202020204" pitchFamily="34" charset="0"/>
              </a:rPr>
              <a:t>Nicht gefundene Gruppenunterschiede Gewissenhaftigkeit / Gelassenheit und Arbeitsmotivation:</a:t>
            </a:r>
          </a:p>
          <a:p>
            <a:pPr marL="285750" indent="-285750">
              <a:spcBef>
                <a:spcPts val="600"/>
              </a:spcBef>
              <a:buFontTx/>
              <a:buChar char="-"/>
            </a:pPr>
            <a:r>
              <a:rPr lang="de-AT" sz="1500" dirty="0">
                <a:latin typeface="Arial" panose="020B0604020202020204" pitchFamily="34" charset="0"/>
                <a:cs typeface="Arial" panose="020B0604020202020204" pitchFamily="34" charset="0"/>
              </a:rPr>
              <a:t>Arbeitsmotivation wies in Stichprobe Mittelwert von M = 5,078 auf und lag damit deutlich über dem mathematischen Mittelwert der Skala 3,5 </a:t>
            </a:r>
          </a:p>
          <a:p>
            <a:pPr marL="285750" indent="-285750">
              <a:spcBef>
                <a:spcPts val="600"/>
              </a:spcBef>
              <a:buFontTx/>
              <a:buChar char="-"/>
            </a:pPr>
            <a:r>
              <a:rPr lang="de-AT" sz="1500" dirty="0">
                <a:latin typeface="Arial" panose="020B0604020202020204" pitchFamily="34" charset="0"/>
                <a:cs typeface="Arial" panose="020B0604020202020204" pitchFamily="34" charset="0"/>
              </a:rPr>
              <a:t>negativer Zusammenhang zw. der Flexibilität und der Arbeitsmotivation </a:t>
            </a:r>
            <a:r>
              <a:rPr lang="de-AT" sz="1200" dirty="0">
                <a:latin typeface="Arial" panose="020B0604020202020204" pitchFamily="34" charset="0"/>
                <a:cs typeface="Arial" panose="020B0604020202020204" pitchFamily="34" charset="0"/>
              </a:rPr>
              <a:t>(Paris et al., 2021) </a:t>
            </a:r>
          </a:p>
          <a:p>
            <a:pPr marL="285750" indent="-285750">
              <a:spcBef>
                <a:spcPts val="600"/>
              </a:spcBef>
              <a:buFontTx/>
              <a:buChar char="-"/>
            </a:pPr>
            <a:r>
              <a:rPr lang="de-AT" sz="1500" dirty="0">
                <a:latin typeface="Arial" panose="020B0604020202020204" pitchFamily="34" charset="0"/>
                <a:cs typeface="Arial" panose="020B0604020202020204" pitchFamily="34" charset="0"/>
              </a:rPr>
              <a:t>ambivalente Ergebnisse zum Zusammenhang der Autonomie und der Arbeitsmotivation im Lehrberuf</a:t>
            </a:r>
            <a:r>
              <a:rPr lang="de-AT" sz="1200" dirty="0">
                <a:latin typeface="Arial" panose="020B0604020202020204" pitchFamily="34" charset="0"/>
                <a:cs typeface="Arial" panose="020B0604020202020204" pitchFamily="34" charset="0"/>
              </a:rPr>
              <a:t> (Ziegler, 2023) </a:t>
            </a:r>
          </a:p>
          <a:p>
            <a:pPr>
              <a:spcBef>
                <a:spcPts val="1200"/>
              </a:spcBef>
            </a:pPr>
            <a:r>
              <a:rPr lang="de-AT" sz="1500" dirty="0">
                <a:latin typeface="Arial" panose="020B0604020202020204" pitchFamily="34" charset="0"/>
                <a:cs typeface="Arial" panose="020B0604020202020204" pitchFamily="34" charset="0"/>
              </a:rPr>
              <a:t>Explorativ:</a:t>
            </a:r>
          </a:p>
          <a:p>
            <a:pPr marL="285750" indent="-285750">
              <a:spcBef>
                <a:spcPts val="600"/>
              </a:spcBef>
              <a:buFontTx/>
              <a:buChar char="-"/>
            </a:pPr>
            <a:r>
              <a:rPr lang="de-AT" sz="1500" dirty="0">
                <a:latin typeface="Arial" panose="020B0604020202020204" pitchFamily="34" charset="0"/>
                <a:cs typeface="Arial" panose="020B0604020202020204" pitchFamily="34" charset="0"/>
              </a:rPr>
              <a:t>Cluster zu soziale und autonome Orientierung zeigten signifikante Unterschiede -&gt;  nicht wie erwartet Cluster 4 (hoch – hoch) die besten Werte der Arbeitsmotivation, sondern Cluster 2 (hohe soz. O. – niedrige </a:t>
            </a:r>
            <a:r>
              <a:rPr lang="de-AT" sz="1500" dirty="0" err="1">
                <a:latin typeface="Arial" panose="020B0604020202020204" pitchFamily="34" charset="0"/>
                <a:cs typeface="Arial" panose="020B0604020202020204" pitchFamily="34" charset="0"/>
              </a:rPr>
              <a:t>auto</a:t>
            </a:r>
            <a:r>
              <a:rPr lang="de-AT" sz="1500" dirty="0">
                <a:latin typeface="Arial" panose="020B0604020202020204" pitchFamily="34" charset="0"/>
                <a:cs typeface="Arial" panose="020B0604020202020204" pitchFamily="34" charset="0"/>
              </a:rPr>
              <a:t>. O.) -&gt; Lehrkräfte, welche eine hohe soziale Orientierung und eine niedrige autonome Orientierung aufwiesen, hatten die höchsten Werte auf der Skala der Arbeitsmotivation (für Arbeitszufriedenheit umgekehrt!)</a:t>
            </a:r>
          </a:p>
          <a:p>
            <a:endParaRPr lang="de-AT" dirty="0">
              <a:effectLst/>
            </a:endParaRPr>
          </a:p>
          <a:p>
            <a:pPr marL="285750" indent="-285750">
              <a:buFontTx/>
              <a:buChar char="-"/>
            </a:pPr>
            <a:endParaRPr lang="de-AT" dirty="0"/>
          </a:p>
          <a:p>
            <a:endParaRPr lang="de-DE" dirty="0"/>
          </a:p>
        </p:txBody>
      </p:sp>
      <p:sp>
        <p:nvSpPr>
          <p:cNvPr id="10" name="Textfeld 9">
            <a:extLst>
              <a:ext uri="{FF2B5EF4-FFF2-40B4-BE49-F238E27FC236}">
                <a16:creationId xmlns:a16="http://schemas.microsoft.com/office/drawing/2014/main" id="{FE4E9A3B-14EF-F744-AE83-C96E525C7D2E}"/>
              </a:ext>
            </a:extLst>
          </p:cNvPr>
          <p:cNvSpPr txBox="1"/>
          <p:nvPr/>
        </p:nvSpPr>
        <p:spPr>
          <a:xfrm>
            <a:off x="5866764" y="628174"/>
            <a:ext cx="4393149" cy="830997"/>
          </a:xfrm>
          <a:prstGeom prst="rect">
            <a:avLst/>
          </a:prstGeom>
          <a:noFill/>
        </p:spPr>
        <p:txBody>
          <a:bodyPr wrap="square" rtlCol="0">
            <a:spAutoFit/>
          </a:bodyPr>
          <a:lstStyle/>
          <a:p>
            <a:pPr algn="ctr"/>
            <a:r>
              <a:rPr lang="de-AT" sz="1600" dirty="0">
                <a:latin typeface="Arial" panose="020B0604020202020204" pitchFamily="34" charset="0"/>
                <a:cs typeface="Arial" panose="020B0604020202020204" pitchFamily="34" charset="0"/>
              </a:rPr>
              <a:t>„Gibt es einen Zusammenhang zwischen der Persönlichkeitsbefragung und der Arbeitsmotivation von Lehrkräften?“</a:t>
            </a:r>
            <a:r>
              <a:rPr lang="de-AT" sz="1600" dirty="0">
                <a:effectLst/>
                <a:latin typeface="Arial" panose="020B0604020202020204" pitchFamily="34" charset="0"/>
                <a:cs typeface="Arial" panose="020B0604020202020204" pitchFamily="34" charset="0"/>
              </a:rPr>
              <a:t> </a:t>
            </a:r>
            <a:endParaRPr lang="de-DE" sz="1600" dirty="0">
              <a:latin typeface="Arial" panose="020B0604020202020204" pitchFamily="34" charset="0"/>
              <a:cs typeface="Arial" panose="020B0604020202020204" pitchFamily="34" charset="0"/>
            </a:endParaRPr>
          </a:p>
        </p:txBody>
      </p:sp>
      <p:sp>
        <p:nvSpPr>
          <p:cNvPr id="22" name="Abgerundetes Rechteck 21">
            <a:extLst>
              <a:ext uri="{FF2B5EF4-FFF2-40B4-BE49-F238E27FC236}">
                <a16:creationId xmlns:a16="http://schemas.microsoft.com/office/drawing/2014/main" id="{267474BD-D815-1F4C-A97C-BB5B5DBBF48F}"/>
              </a:ext>
            </a:extLst>
          </p:cNvPr>
          <p:cNvSpPr/>
          <p:nvPr/>
        </p:nvSpPr>
        <p:spPr>
          <a:xfrm>
            <a:off x="-203200" y="431535"/>
            <a:ext cx="5379357" cy="1192742"/>
          </a:xfrm>
          <a:prstGeom prst="roundRect">
            <a:avLst/>
          </a:prstGeom>
          <a:solidFill>
            <a:schemeClr val="accent6">
              <a:lumMod val="75000"/>
              <a:alpha val="6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oliennummernplatzhalter 20">
            <a:extLst>
              <a:ext uri="{FF2B5EF4-FFF2-40B4-BE49-F238E27FC236}">
                <a16:creationId xmlns:a16="http://schemas.microsoft.com/office/drawing/2014/main" id="{0436D5F2-B306-7B43-A27F-1E63CFE94E09}"/>
              </a:ext>
            </a:extLst>
          </p:cNvPr>
          <p:cNvSpPr>
            <a:spLocks noGrp="1"/>
          </p:cNvSpPr>
          <p:nvPr>
            <p:ph type="sldNum" sz="quarter" idx="12"/>
          </p:nvPr>
        </p:nvSpPr>
        <p:spPr>
          <a:xfrm>
            <a:off x="9197623" y="6428893"/>
            <a:ext cx="2743200" cy="365125"/>
          </a:xfrm>
        </p:spPr>
        <p:txBody>
          <a:bodyPr/>
          <a:lstStyle/>
          <a:p>
            <a:fld id="{8CE31318-D552-0745-8B05-D174ECCDE49E}" type="slidenum">
              <a:rPr lang="de-DE" smtClean="0">
                <a:solidFill>
                  <a:schemeClr val="tx1"/>
                </a:solidFill>
              </a:rPr>
              <a:t>14</a:t>
            </a:fld>
            <a:endParaRPr lang="de-DE" dirty="0">
              <a:solidFill>
                <a:schemeClr val="tx1"/>
              </a:solidFill>
            </a:endParaRPr>
          </a:p>
        </p:txBody>
      </p:sp>
      <p:sp>
        <p:nvSpPr>
          <p:cNvPr id="2" name="Titel 1">
            <a:extLst>
              <a:ext uri="{FF2B5EF4-FFF2-40B4-BE49-F238E27FC236}">
                <a16:creationId xmlns:a16="http://schemas.microsoft.com/office/drawing/2014/main" id="{3FE2DB2B-BB9B-4F42-B4F4-A9E50038D036}"/>
              </a:ext>
            </a:extLst>
          </p:cNvPr>
          <p:cNvSpPr>
            <a:spLocks noGrp="1"/>
          </p:cNvSpPr>
          <p:nvPr>
            <p:ph type="title"/>
          </p:nvPr>
        </p:nvSpPr>
        <p:spPr>
          <a:xfrm>
            <a:off x="596939" y="712447"/>
            <a:ext cx="4315303" cy="630918"/>
          </a:xfrm>
        </p:spPr>
        <p:txBody>
          <a:bodyPr>
            <a:noAutofit/>
          </a:bodyPr>
          <a:lstStyle/>
          <a:p>
            <a:r>
              <a:rPr lang="de-DE" b="1" dirty="0">
                <a:latin typeface="Arial" panose="020B0604020202020204" pitchFamily="34" charset="0"/>
                <a:cs typeface="Arial" panose="020B0604020202020204" pitchFamily="34" charset="0"/>
              </a:rPr>
              <a:t>Interpretation II</a:t>
            </a:r>
          </a:p>
        </p:txBody>
      </p:sp>
      <p:sp>
        <p:nvSpPr>
          <p:cNvPr id="24" name="Abgerundetes Rechteck 23">
            <a:extLst>
              <a:ext uri="{FF2B5EF4-FFF2-40B4-BE49-F238E27FC236}">
                <a16:creationId xmlns:a16="http://schemas.microsoft.com/office/drawing/2014/main" id="{B044032E-8923-5D4A-A9C5-EC6E46FEFE2D}"/>
              </a:ext>
            </a:extLst>
          </p:cNvPr>
          <p:cNvSpPr/>
          <p:nvPr/>
        </p:nvSpPr>
        <p:spPr>
          <a:xfrm>
            <a:off x="10933924" y="431535"/>
            <a:ext cx="1122003" cy="1192743"/>
          </a:xfrm>
          <a:prstGeom prst="roundRect">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6" name="Grafik 25" descr="Schließen">
            <a:extLst>
              <a:ext uri="{FF2B5EF4-FFF2-40B4-BE49-F238E27FC236}">
                <a16:creationId xmlns:a16="http://schemas.microsoft.com/office/drawing/2014/main" id="{861A0D6A-0724-C641-AF87-B07F18DF162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049027" y="566241"/>
            <a:ext cx="445898" cy="445898"/>
          </a:xfrm>
          <a:prstGeom prst="rect">
            <a:avLst/>
          </a:prstGeom>
        </p:spPr>
      </p:pic>
      <p:pic>
        <p:nvPicPr>
          <p:cNvPr id="28" name="Grafik 27" descr="Häkchen">
            <a:extLst>
              <a:ext uri="{FF2B5EF4-FFF2-40B4-BE49-F238E27FC236}">
                <a16:creationId xmlns:a16="http://schemas.microsoft.com/office/drawing/2014/main" id="{3EEFC356-8450-5F46-9EB6-639405C99CA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1494925" y="1043673"/>
            <a:ext cx="445898" cy="445898"/>
          </a:xfrm>
          <a:prstGeom prst="rect">
            <a:avLst/>
          </a:prstGeom>
        </p:spPr>
      </p:pic>
      <p:cxnSp>
        <p:nvCxnSpPr>
          <p:cNvPr id="30" name="Gerade Verbindung 29">
            <a:extLst>
              <a:ext uri="{FF2B5EF4-FFF2-40B4-BE49-F238E27FC236}">
                <a16:creationId xmlns:a16="http://schemas.microsoft.com/office/drawing/2014/main" id="{29A463BE-E961-B74E-B8A3-013EFF72BC44}"/>
              </a:ext>
            </a:extLst>
          </p:cNvPr>
          <p:cNvCxnSpPr>
            <a:cxnSpLocks/>
          </p:cNvCxnSpPr>
          <p:nvPr/>
        </p:nvCxnSpPr>
        <p:spPr>
          <a:xfrm flipV="1">
            <a:off x="11129874" y="661751"/>
            <a:ext cx="730102" cy="6816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533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bgerundetes Rechteck 3">
            <a:extLst>
              <a:ext uri="{FF2B5EF4-FFF2-40B4-BE49-F238E27FC236}">
                <a16:creationId xmlns:a16="http://schemas.microsoft.com/office/drawing/2014/main" id="{09536903-0EFF-8647-A0DD-E15B128D4756}"/>
              </a:ext>
            </a:extLst>
          </p:cNvPr>
          <p:cNvSpPr/>
          <p:nvPr/>
        </p:nvSpPr>
        <p:spPr>
          <a:xfrm>
            <a:off x="217714" y="2078182"/>
            <a:ext cx="4958443" cy="4348283"/>
          </a:xfrm>
          <a:prstGeom prst="roundRect">
            <a:avLst>
              <a:gd name="adj" fmla="val 6489"/>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Abgerundetes Rechteck 12">
            <a:extLst>
              <a:ext uri="{FF2B5EF4-FFF2-40B4-BE49-F238E27FC236}">
                <a16:creationId xmlns:a16="http://schemas.microsoft.com/office/drawing/2014/main" id="{0693F243-0F52-1F4F-9282-BEA869199D2C}"/>
              </a:ext>
            </a:extLst>
          </p:cNvPr>
          <p:cNvSpPr/>
          <p:nvPr/>
        </p:nvSpPr>
        <p:spPr>
          <a:xfrm>
            <a:off x="-203200" y="431535"/>
            <a:ext cx="5379357" cy="1192742"/>
          </a:xfrm>
          <a:prstGeom prst="roundRect">
            <a:avLst/>
          </a:prstGeom>
          <a:solidFill>
            <a:schemeClr val="accent6">
              <a:lumMod val="75000"/>
              <a:alpha val="6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Abgerundetes Rechteck 4">
            <a:extLst>
              <a:ext uri="{FF2B5EF4-FFF2-40B4-BE49-F238E27FC236}">
                <a16:creationId xmlns:a16="http://schemas.microsoft.com/office/drawing/2014/main" id="{BF63116B-83B8-274F-AC54-AA96FAACA145}"/>
              </a:ext>
            </a:extLst>
          </p:cNvPr>
          <p:cNvSpPr/>
          <p:nvPr/>
        </p:nvSpPr>
        <p:spPr>
          <a:xfrm>
            <a:off x="5367180" y="431535"/>
            <a:ext cx="6571728" cy="5994930"/>
          </a:xfrm>
          <a:prstGeom prst="roundRect">
            <a:avLst>
              <a:gd name="adj" fmla="val 5385"/>
            </a:avLst>
          </a:prstGeom>
          <a:solidFill>
            <a:schemeClr val="accent6">
              <a:lumMod val="60000"/>
              <a:lumOff val="40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A0E007F7-77A1-2341-9572-858B215B829B}"/>
              </a:ext>
            </a:extLst>
          </p:cNvPr>
          <p:cNvSpPr>
            <a:spLocks noGrp="1"/>
          </p:cNvSpPr>
          <p:nvPr>
            <p:ph type="title"/>
          </p:nvPr>
        </p:nvSpPr>
        <p:spPr>
          <a:xfrm>
            <a:off x="637337" y="638968"/>
            <a:ext cx="4729843" cy="777875"/>
          </a:xfrm>
        </p:spPr>
        <p:txBody>
          <a:bodyPr>
            <a:normAutofit/>
          </a:bodyPr>
          <a:lstStyle/>
          <a:p>
            <a:r>
              <a:rPr lang="de-DE" b="1" dirty="0">
                <a:latin typeface="Arial" panose="020B0604020202020204" pitchFamily="34" charset="0"/>
                <a:cs typeface="Arial" panose="020B0604020202020204" pitchFamily="34" charset="0"/>
              </a:rPr>
              <a:t>Limitation</a:t>
            </a:r>
          </a:p>
        </p:txBody>
      </p:sp>
      <p:sp>
        <p:nvSpPr>
          <p:cNvPr id="3" name="Inhaltsplatzhalter 2">
            <a:extLst>
              <a:ext uri="{FF2B5EF4-FFF2-40B4-BE49-F238E27FC236}">
                <a16:creationId xmlns:a16="http://schemas.microsoft.com/office/drawing/2014/main" id="{2126B04F-4FD7-4D41-ABE1-E102BE522154}"/>
              </a:ext>
            </a:extLst>
          </p:cNvPr>
          <p:cNvSpPr>
            <a:spLocks noGrp="1"/>
          </p:cNvSpPr>
          <p:nvPr>
            <p:ph idx="1"/>
          </p:nvPr>
        </p:nvSpPr>
        <p:spPr>
          <a:xfrm>
            <a:off x="314197" y="2486599"/>
            <a:ext cx="4765475" cy="4805363"/>
          </a:xfrm>
        </p:spPr>
        <p:txBody>
          <a:bodyPr>
            <a:normAutofit/>
          </a:bodyPr>
          <a:lstStyle/>
          <a:p>
            <a:pPr marL="0" lvl="1" indent="0">
              <a:spcBef>
                <a:spcPts val="1000"/>
              </a:spcBef>
              <a:buNone/>
            </a:pPr>
            <a:r>
              <a:rPr lang="de-AT" sz="1800" dirty="0">
                <a:latin typeface="Arial" panose="020B0604020202020204" pitchFamily="34" charset="0"/>
                <a:cs typeface="Arial" panose="020B0604020202020204" pitchFamily="34" charset="0"/>
              </a:rPr>
              <a:t>Inhaltlich</a:t>
            </a:r>
          </a:p>
          <a:p>
            <a:pPr marL="342900" lvl="1" indent="-342900">
              <a:spcBef>
                <a:spcPts val="600"/>
              </a:spcBef>
            </a:pPr>
            <a:r>
              <a:rPr lang="de-AT" sz="1800" dirty="0">
                <a:latin typeface="Arial" panose="020B0604020202020204" pitchFamily="34" charset="0"/>
                <a:cs typeface="Arial" panose="020B0604020202020204" pitchFamily="34" charset="0"/>
              </a:rPr>
              <a:t>Viele zugrundliegende Studien nicht aus deutschsprachigem Raum (Nigeria, China -&gt; andere Kulturkreise)</a:t>
            </a:r>
          </a:p>
          <a:p>
            <a:pPr marL="342900" lvl="1" indent="-342900">
              <a:spcBef>
                <a:spcPts val="600"/>
              </a:spcBef>
            </a:pPr>
            <a:r>
              <a:rPr lang="de-AT" sz="1800" dirty="0">
                <a:latin typeface="Arial" panose="020B0604020202020204" pitchFamily="34" charset="0"/>
                <a:cs typeface="Arial" panose="020B0604020202020204" pitchFamily="34" charset="0"/>
              </a:rPr>
              <a:t>Studien die nicht Lehrkräfte, sondern andere soziale Berufe oder Grundgesamtheit als Stichprobe </a:t>
            </a:r>
          </a:p>
          <a:p>
            <a:pPr marL="342900" lvl="1" indent="-342900">
              <a:spcBef>
                <a:spcPts val="600"/>
              </a:spcBef>
            </a:pPr>
            <a:r>
              <a:rPr lang="de-AT" sz="1800" dirty="0">
                <a:latin typeface="Arial" panose="020B0604020202020204" pitchFamily="34" charset="0"/>
                <a:cs typeface="Arial" panose="020B0604020202020204" pitchFamily="34" charset="0"/>
              </a:rPr>
              <a:t>Junge, wenig erforschte Konstrukte, weshalb über die </a:t>
            </a:r>
            <a:r>
              <a:rPr lang="de-AT" sz="1800" dirty="0" err="1">
                <a:latin typeface="Arial" panose="020B0604020202020204" pitchFamily="34" charset="0"/>
                <a:cs typeface="Arial" panose="020B0604020202020204" pitchFamily="34" charset="0"/>
              </a:rPr>
              <a:t>Unterkonstrukte</a:t>
            </a:r>
            <a:r>
              <a:rPr lang="de-AT" sz="1800" dirty="0">
                <a:latin typeface="Arial" panose="020B0604020202020204" pitchFamily="34" charset="0"/>
                <a:cs typeface="Arial" panose="020B0604020202020204" pitchFamily="34" charset="0"/>
              </a:rPr>
              <a:t> argumentiert werden musste</a:t>
            </a:r>
          </a:p>
          <a:p>
            <a:pPr marL="342900" lvl="1" indent="-342900">
              <a:spcBef>
                <a:spcPts val="600"/>
              </a:spcBef>
            </a:pPr>
            <a:r>
              <a:rPr lang="de-AT" sz="1800" dirty="0">
                <a:latin typeface="Arial" panose="020B0604020202020204" pitchFamily="34" charset="0"/>
                <a:cs typeface="Arial" panose="020B0604020202020204" pitchFamily="34" charset="0"/>
              </a:rPr>
              <a:t>Arbeitsmotivation und Arbeits-zufriedenheit doch gegenläufiger als aus Literatur angenommen</a:t>
            </a:r>
            <a:endParaRPr lang="de-DE" sz="1800" dirty="0">
              <a:latin typeface="Arial" panose="020B0604020202020204" pitchFamily="34" charset="0"/>
              <a:cs typeface="Arial" panose="020B0604020202020204" pitchFamily="34" charset="0"/>
            </a:endParaRPr>
          </a:p>
          <a:p>
            <a:pPr marL="685800" lvl="2">
              <a:spcBef>
                <a:spcPts val="1000"/>
              </a:spcBef>
            </a:pPr>
            <a:endParaRPr lang="de-DE" sz="2400" dirty="0"/>
          </a:p>
          <a:p>
            <a:pPr marL="457200" lvl="1" indent="0">
              <a:buNone/>
            </a:pPr>
            <a:endParaRPr lang="de-DE" dirty="0"/>
          </a:p>
          <a:p>
            <a:endParaRPr lang="de-DE" dirty="0"/>
          </a:p>
        </p:txBody>
      </p:sp>
      <p:sp>
        <p:nvSpPr>
          <p:cNvPr id="7" name="Textfeld 6">
            <a:extLst>
              <a:ext uri="{FF2B5EF4-FFF2-40B4-BE49-F238E27FC236}">
                <a16:creationId xmlns:a16="http://schemas.microsoft.com/office/drawing/2014/main" id="{E2E4F074-2A2D-9F48-BC47-10BADCF250B5}"/>
              </a:ext>
            </a:extLst>
          </p:cNvPr>
          <p:cNvSpPr txBox="1"/>
          <p:nvPr/>
        </p:nvSpPr>
        <p:spPr>
          <a:xfrm>
            <a:off x="5492876" y="817542"/>
            <a:ext cx="6384927" cy="5586145"/>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Korrelationsstudie:</a:t>
            </a:r>
          </a:p>
          <a:p>
            <a:pPr marL="171450" indent="-171450">
              <a:buFont typeface="Arial" panose="020B0604020202020204" pitchFamily="34" charset="0"/>
              <a:buChar char="•"/>
            </a:pPr>
            <a:r>
              <a:rPr lang="de-DE" dirty="0">
                <a:latin typeface="Arial" panose="020B0604020202020204" pitchFamily="34" charset="0"/>
                <a:cs typeface="Arial" panose="020B0604020202020204" pitchFamily="34" charset="0"/>
              </a:rPr>
              <a:t>interne Validität eingeschränkt</a:t>
            </a:r>
          </a:p>
          <a:p>
            <a:pPr marL="171450" indent="-171450">
              <a:buFont typeface="Arial" panose="020B0604020202020204" pitchFamily="34" charset="0"/>
              <a:buChar char="•"/>
            </a:pPr>
            <a:r>
              <a:rPr lang="de-DE" dirty="0">
                <a:latin typeface="Arial" panose="020B0604020202020204" pitchFamily="34" charset="0"/>
                <a:cs typeface="Arial" panose="020B0604020202020204" pitchFamily="34" charset="0"/>
              </a:rPr>
              <a:t>Keine kausalen Zusammenhänge</a:t>
            </a:r>
          </a:p>
          <a:p>
            <a:pPr marL="0" lvl="1">
              <a:spcBef>
                <a:spcPts val="600"/>
              </a:spcBef>
            </a:pPr>
            <a:r>
              <a:rPr lang="de-DE" dirty="0">
                <a:latin typeface="Arial" panose="020B0604020202020204" pitchFamily="34" charset="0"/>
                <a:cs typeface="Arial" panose="020B0604020202020204" pitchFamily="34" charset="0"/>
              </a:rPr>
              <a:t>Mehrere ANOVAs:</a:t>
            </a:r>
          </a:p>
          <a:p>
            <a:pPr marL="171450" lvl="1" indent="-171450">
              <a:buFont typeface="Arial" panose="020B0604020202020204" pitchFamily="34" charset="0"/>
              <a:buChar char="•"/>
            </a:pPr>
            <a:r>
              <a:rPr lang="de-DE" dirty="0">
                <a:latin typeface="Arial" panose="020B0604020202020204" pitchFamily="34" charset="0"/>
                <a:cs typeface="Arial" panose="020B0604020202020204" pitchFamily="34" charset="0"/>
              </a:rPr>
              <a:t>G-Power- Analyse zeigte </a:t>
            </a:r>
            <a:r>
              <a:rPr lang="de-DE" i="1" dirty="0">
                <a:latin typeface="Arial" panose="020B0604020202020204" pitchFamily="34" charset="0"/>
                <a:cs typeface="Arial" panose="020B0604020202020204" pitchFamily="34" charset="0"/>
              </a:rPr>
              <a:t>N</a:t>
            </a:r>
            <a:r>
              <a:rPr lang="de-DE" dirty="0">
                <a:latin typeface="Arial" panose="020B0604020202020204" pitchFamily="34" charset="0"/>
                <a:cs typeface="Arial" panose="020B0604020202020204" pitchFamily="34" charset="0"/>
              </a:rPr>
              <a:t> = 76 wären für aussagekräftige Ergebnisse nötig, aber nur </a:t>
            </a:r>
            <a:r>
              <a:rPr lang="de-DE" i="1" dirty="0">
                <a:latin typeface="Arial" panose="020B0604020202020204" pitchFamily="34" charset="0"/>
                <a:cs typeface="Arial" panose="020B0604020202020204" pitchFamily="34" charset="0"/>
              </a:rPr>
              <a:t>N</a:t>
            </a:r>
            <a:r>
              <a:rPr lang="de-DE" dirty="0">
                <a:latin typeface="Arial" panose="020B0604020202020204" pitchFamily="34" charset="0"/>
                <a:cs typeface="Arial" panose="020B0604020202020204" pitchFamily="34" charset="0"/>
              </a:rPr>
              <a:t> = 68 verfügbar</a:t>
            </a:r>
          </a:p>
          <a:p>
            <a:pPr marL="171450" lvl="1" indent="-171450">
              <a:buFont typeface="Arial" panose="020B0604020202020204" pitchFamily="34" charset="0"/>
              <a:buChar char="•"/>
            </a:pPr>
            <a:r>
              <a:rPr lang="de-AT" dirty="0">
                <a:latin typeface="Arial" panose="020B0604020202020204" pitchFamily="34" charset="0"/>
                <a:cs typeface="Arial" panose="020B0604020202020204" pitchFamily="34" charset="0"/>
                <a:sym typeface="Symbol" pitchFamily="2" charset="2"/>
              </a:rPr>
              <a:t></a:t>
            </a:r>
            <a:r>
              <a:rPr lang="de-AT" dirty="0">
                <a:effectLst/>
                <a:latin typeface="Arial" panose="020B0604020202020204" pitchFamily="34" charset="0"/>
                <a:cs typeface="Arial" panose="020B0604020202020204" pitchFamily="34" charset="0"/>
              </a:rPr>
              <a:t> - Fehler erhöht sich, wurd</a:t>
            </a:r>
            <a:r>
              <a:rPr lang="de-AT" dirty="0">
                <a:latin typeface="Arial" panose="020B0604020202020204" pitchFamily="34" charset="0"/>
                <a:cs typeface="Arial" panose="020B0604020202020204" pitchFamily="34" charset="0"/>
              </a:rPr>
              <a:t>e mit post-hoc Test entgegen gewirkt</a:t>
            </a:r>
          </a:p>
          <a:p>
            <a:pPr marL="0" lvl="1">
              <a:spcBef>
                <a:spcPts val="600"/>
              </a:spcBef>
            </a:pPr>
            <a:r>
              <a:rPr lang="de-AT" dirty="0">
                <a:latin typeface="Arial" panose="020B0604020202020204" pitchFamily="34" charset="0"/>
                <a:cs typeface="Arial" panose="020B0604020202020204" pitchFamily="34" charset="0"/>
              </a:rPr>
              <a:t>Clusterbildung:</a:t>
            </a:r>
          </a:p>
          <a:p>
            <a:pPr marL="171450" lvl="1" indent="-171450">
              <a:buFont typeface="Arial" panose="020B0604020202020204" pitchFamily="34" charset="0"/>
              <a:buChar char="•"/>
            </a:pPr>
            <a:r>
              <a:rPr lang="de-AT" dirty="0">
                <a:latin typeface="Arial" panose="020B0604020202020204" pitchFamily="34" charset="0"/>
                <a:cs typeface="Arial" panose="020B0604020202020204" pitchFamily="34" charset="0"/>
              </a:rPr>
              <a:t>Gibt Unterschiede ob durch Referenzwert oder durch Mediansplit </a:t>
            </a:r>
          </a:p>
          <a:p>
            <a:pPr marL="0" lvl="1">
              <a:spcBef>
                <a:spcPts val="600"/>
              </a:spcBef>
            </a:pPr>
            <a:r>
              <a:rPr lang="de-AT" dirty="0">
                <a:latin typeface="Arial" panose="020B0604020202020204" pitchFamily="34" charset="0"/>
                <a:cs typeface="Arial" panose="020B0604020202020204" pitchFamily="34" charset="0"/>
              </a:rPr>
              <a:t>Fragebögen:</a:t>
            </a:r>
          </a:p>
          <a:p>
            <a:pPr marL="171450" lvl="1" indent="-171450">
              <a:buFont typeface="Arial" panose="020B0604020202020204" pitchFamily="34" charset="0"/>
              <a:buChar char="•"/>
            </a:pPr>
            <a:r>
              <a:rPr lang="de-AT" dirty="0">
                <a:latin typeface="Arial" panose="020B0604020202020204" pitchFamily="34" charset="0"/>
                <a:cs typeface="Arial" panose="020B0604020202020204" pitchFamily="34" charset="0"/>
              </a:rPr>
              <a:t>Nur einzelne Skalen verwendet, konnte nie Gesamtwert berechnet werden -&gt; Reliabilität möglicherweise eingeschränkt</a:t>
            </a:r>
          </a:p>
          <a:p>
            <a:pPr marL="171450" lvl="1" indent="-171450">
              <a:buFont typeface="Arial" panose="020B0604020202020204" pitchFamily="34" charset="0"/>
              <a:buChar char="•"/>
            </a:pPr>
            <a:r>
              <a:rPr lang="de-AT" dirty="0">
                <a:latin typeface="Arial" panose="020B0604020202020204" pitchFamily="34" charset="0"/>
                <a:cs typeface="Arial" panose="020B0604020202020204" pitchFamily="34" charset="0"/>
              </a:rPr>
              <a:t>JDS hat keine Referenzwerte -&gt; Ergebnisse verlieren Aussagekraft</a:t>
            </a:r>
          </a:p>
          <a:p>
            <a:pPr marL="171450" lvl="1" indent="-171450">
              <a:buFont typeface="Arial" panose="020B0604020202020204" pitchFamily="34" charset="0"/>
              <a:buChar char="•"/>
            </a:pPr>
            <a:r>
              <a:rPr lang="de-AT" dirty="0">
                <a:latin typeface="Arial" panose="020B0604020202020204" pitchFamily="34" charset="0"/>
                <a:cs typeface="Arial" panose="020B0604020202020204" pitchFamily="34" charset="0"/>
              </a:rPr>
              <a:t>Online Befragung beruht auf Selbsteinschätzung</a:t>
            </a:r>
          </a:p>
          <a:p>
            <a:endParaRPr lang="de-DE" dirty="0"/>
          </a:p>
        </p:txBody>
      </p:sp>
      <p:sp>
        <p:nvSpPr>
          <p:cNvPr id="9" name="Foliennummernplatzhalter 8">
            <a:extLst>
              <a:ext uri="{FF2B5EF4-FFF2-40B4-BE49-F238E27FC236}">
                <a16:creationId xmlns:a16="http://schemas.microsoft.com/office/drawing/2014/main" id="{038F28B9-08AB-A34C-AFAE-436125E6FFAC}"/>
              </a:ext>
            </a:extLst>
          </p:cNvPr>
          <p:cNvSpPr>
            <a:spLocks noGrp="1"/>
          </p:cNvSpPr>
          <p:nvPr>
            <p:ph type="sldNum" sz="quarter" idx="12"/>
          </p:nvPr>
        </p:nvSpPr>
        <p:spPr>
          <a:xfrm>
            <a:off x="9134603" y="6403687"/>
            <a:ext cx="2743200" cy="365125"/>
          </a:xfrm>
        </p:spPr>
        <p:txBody>
          <a:bodyPr/>
          <a:lstStyle/>
          <a:p>
            <a:fld id="{8CE31318-D552-0745-8B05-D174ECCDE49E}" type="slidenum">
              <a:rPr lang="de-DE" smtClean="0">
                <a:solidFill>
                  <a:schemeClr val="tx1"/>
                </a:solidFill>
              </a:rPr>
              <a:t>15</a:t>
            </a:fld>
            <a:endParaRPr lang="de-DE" dirty="0">
              <a:solidFill>
                <a:schemeClr val="tx1"/>
              </a:solidFill>
            </a:endParaRPr>
          </a:p>
        </p:txBody>
      </p:sp>
    </p:spTree>
    <p:extLst>
      <p:ext uri="{BB962C8B-B14F-4D97-AF65-F5344CB8AC3E}">
        <p14:creationId xmlns:p14="http://schemas.microsoft.com/office/powerpoint/2010/main" val="3104579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bgerundetes Rechteck 3">
            <a:extLst>
              <a:ext uri="{FF2B5EF4-FFF2-40B4-BE49-F238E27FC236}">
                <a16:creationId xmlns:a16="http://schemas.microsoft.com/office/drawing/2014/main" id="{52205C3E-A465-1A43-9752-FC459A096CFE}"/>
              </a:ext>
            </a:extLst>
          </p:cNvPr>
          <p:cNvSpPr/>
          <p:nvPr/>
        </p:nvSpPr>
        <p:spPr>
          <a:xfrm>
            <a:off x="380999" y="216372"/>
            <a:ext cx="5595258" cy="970869"/>
          </a:xfrm>
          <a:prstGeom prst="roundRect">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Abgerundetes Rechteck 4">
            <a:extLst>
              <a:ext uri="{FF2B5EF4-FFF2-40B4-BE49-F238E27FC236}">
                <a16:creationId xmlns:a16="http://schemas.microsoft.com/office/drawing/2014/main" id="{648C813B-4E3B-0B4E-B8C8-D6F81B4E8A3F}"/>
              </a:ext>
            </a:extLst>
          </p:cNvPr>
          <p:cNvSpPr/>
          <p:nvPr/>
        </p:nvSpPr>
        <p:spPr>
          <a:xfrm>
            <a:off x="6215740" y="216372"/>
            <a:ext cx="5595258" cy="970869"/>
          </a:xfrm>
          <a:prstGeom prst="roundRect">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7BEA16BE-075A-A743-8280-D766DD19BBDA}"/>
              </a:ext>
            </a:extLst>
          </p:cNvPr>
          <p:cNvSpPr txBox="1"/>
          <p:nvPr/>
        </p:nvSpPr>
        <p:spPr>
          <a:xfrm>
            <a:off x="1015092" y="317084"/>
            <a:ext cx="4327071" cy="769441"/>
          </a:xfrm>
          <a:prstGeom prst="rect">
            <a:avLst/>
          </a:prstGeom>
          <a:noFill/>
        </p:spPr>
        <p:txBody>
          <a:bodyPr wrap="square" rtlCol="0">
            <a:spAutoFit/>
          </a:bodyPr>
          <a:lstStyle/>
          <a:p>
            <a:pPr algn="ctr"/>
            <a:r>
              <a:rPr lang="de-DE" sz="4400" b="1" dirty="0">
                <a:latin typeface="Arial" panose="020B0604020202020204" pitchFamily="34" charset="0"/>
                <a:cs typeface="Arial" panose="020B0604020202020204" pitchFamily="34" charset="0"/>
              </a:rPr>
              <a:t>Fazit</a:t>
            </a:r>
          </a:p>
        </p:txBody>
      </p:sp>
      <p:sp>
        <p:nvSpPr>
          <p:cNvPr id="11" name="Textfeld 10">
            <a:extLst>
              <a:ext uri="{FF2B5EF4-FFF2-40B4-BE49-F238E27FC236}">
                <a16:creationId xmlns:a16="http://schemas.microsoft.com/office/drawing/2014/main" id="{7984EDA0-3737-2949-BC89-A6EC38AD0F07}"/>
              </a:ext>
            </a:extLst>
          </p:cNvPr>
          <p:cNvSpPr txBox="1"/>
          <p:nvPr/>
        </p:nvSpPr>
        <p:spPr>
          <a:xfrm>
            <a:off x="6980461" y="317084"/>
            <a:ext cx="4065815" cy="769441"/>
          </a:xfrm>
          <a:prstGeom prst="rect">
            <a:avLst/>
          </a:prstGeom>
          <a:noFill/>
        </p:spPr>
        <p:txBody>
          <a:bodyPr wrap="square" rtlCol="0">
            <a:spAutoFit/>
          </a:bodyPr>
          <a:lstStyle/>
          <a:p>
            <a:pPr algn="ctr"/>
            <a:r>
              <a:rPr lang="de-DE" sz="4400" b="1" dirty="0">
                <a:latin typeface="Arial" panose="020B0604020202020204" pitchFamily="34" charset="0"/>
                <a:cs typeface="Arial" panose="020B0604020202020204" pitchFamily="34" charset="0"/>
              </a:rPr>
              <a:t>Implikationen</a:t>
            </a:r>
          </a:p>
        </p:txBody>
      </p:sp>
      <p:grpSp>
        <p:nvGrpSpPr>
          <p:cNvPr id="14" name="Gruppieren 13">
            <a:extLst>
              <a:ext uri="{FF2B5EF4-FFF2-40B4-BE49-F238E27FC236}">
                <a16:creationId xmlns:a16="http://schemas.microsoft.com/office/drawing/2014/main" id="{1DC0155E-BF9B-9546-9179-D6A996BC5EF4}"/>
              </a:ext>
            </a:extLst>
          </p:cNvPr>
          <p:cNvGrpSpPr/>
          <p:nvPr/>
        </p:nvGrpSpPr>
        <p:grpSpPr>
          <a:xfrm>
            <a:off x="381001" y="1425038"/>
            <a:ext cx="5595256" cy="5188033"/>
            <a:chOff x="381001" y="1425038"/>
            <a:chExt cx="5595256" cy="5188033"/>
          </a:xfrm>
        </p:grpSpPr>
        <p:sp>
          <p:nvSpPr>
            <p:cNvPr id="8" name="Abgerundetes Rechteck 7">
              <a:extLst>
                <a:ext uri="{FF2B5EF4-FFF2-40B4-BE49-F238E27FC236}">
                  <a16:creationId xmlns:a16="http://schemas.microsoft.com/office/drawing/2014/main" id="{F76FC52A-1D22-0344-9ACE-FB352A0524DF}"/>
                </a:ext>
              </a:extLst>
            </p:cNvPr>
            <p:cNvSpPr/>
            <p:nvPr/>
          </p:nvSpPr>
          <p:spPr>
            <a:xfrm>
              <a:off x="381001" y="1425038"/>
              <a:ext cx="5595256" cy="5188033"/>
            </a:xfrm>
            <a:prstGeom prst="roundRect">
              <a:avLst>
                <a:gd name="adj" fmla="val 4803"/>
              </a:avLst>
            </a:prstGeom>
            <a:solidFill>
              <a:schemeClr val="accent6">
                <a:lumMod val="60000"/>
                <a:lumOff val="40000"/>
                <a:alpha val="6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extfeld 11">
              <a:extLst>
                <a:ext uri="{FF2B5EF4-FFF2-40B4-BE49-F238E27FC236}">
                  <a16:creationId xmlns:a16="http://schemas.microsoft.com/office/drawing/2014/main" id="{6E494C08-C32C-624F-8864-DD92C20CCF74}"/>
                </a:ext>
              </a:extLst>
            </p:cNvPr>
            <p:cNvSpPr txBox="1"/>
            <p:nvPr/>
          </p:nvSpPr>
          <p:spPr>
            <a:xfrm>
              <a:off x="484414" y="1674795"/>
              <a:ext cx="5448301" cy="4539704"/>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de-AT" sz="1600" dirty="0">
                  <a:latin typeface="Arial" panose="020B0604020202020204" pitchFamily="34" charset="0"/>
                  <a:cs typeface="Arial" panose="020B0604020202020204" pitchFamily="34" charset="0"/>
                </a:rPr>
                <a:t>fluides Selbstkonzept zeigte korrelativen Zusammenhang mit der Resilienz </a:t>
              </a:r>
            </a:p>
            <a:p>
              <a:pPr marL="285750" indent="-285750">
                <a:spcBef>
                  <a:spcPts val="600"/>
                </a:spcBef>
                <a:buFont typeface="Arial" panose="020B0604020202020204" pitchFamily="34" charset="0"/>
                <a:buChar char="•"/>
              </a:pPr>
              <a:r>
                <a:rPr lang="de-AT" sz="1600" dirty="0">
                  <a:latin typeface="Arial" panose="020B0604020202020204" pitchFamily="34" charset="0"/>
                  <a:cs typeface="Arial" panose="020B0604020202020204" pitchFamily="34" charset="0"/>
                </a:rPr>
                <a:t>hohe </a:t>
              </a:r>
              <a:r>
                <a:rPr lang="de-AT" sz="1600" dirty="0" err="1">
                  <a:latin typeface="Arial" panose="020B0604020202020204" pitchFamily="34" charset="0"/>
                  <a:cs typeface="Arial" panose="020B0604020202020204" pitchFamily="34" charset="0"/>
                </a:rPr>
                <a:t>auto</a:t>
              </a:r>
              <a:r>
                <a:rPr lang="de-AT" sz="1600" dirty="0">
                  <a:latin typeface="Arial" panose="020B0604020202020204" pitchFamily="34" charset="0"/>
                  <a:cs typeface="Arial" panose="020B0604020202020204" pitchFamily="34" charset="0"/>
                </a:rPr>
                <a:t>. O. kombiniert mit niedriger soz. O. am </a:t>
              </a:r>
              <a:r>
                <a:rPr lang="de-AT" sz="1600" dirty="0" err="1">
                  <a:latin typeface="Arial" panose="020B0604020202020204" pitchFamily="34" charset="0"/>
                  <a:cs typeface="Arial" panose="020B0604020202020204" pitchFamily="34" charset="0"/>
                </a:rPr>
                <a:t>resilientesten</a:t>
              </a:r>
              <a:r>
                <a:rPr lang="de-AT" sz="1600" dirty="0">
                  <a:latin typeface="Arial" panose="020B0604020202020204" pitchFamily="34" charset="0"/>
                  <a:cs typeface="Arial" panose="020B0604020202020204" pitchFamily="34" charset="0"/>
                </a:rPr>
                <a:t> -&gt; im Lehrberuf von Bedeutung, gut auf sich und seine Grenzen zu achten</a:t>
              </a:r>
            </a:p>
            <a:p>
              <a:pPr marL="285750" indent="-285750">
                <a:spcBef>
                  <a:spcPts val="600"/>
                </a:spcBef>
                <a:buFont typeface="Arial" panose="020B0604020202020204" pitchFamily="34" charset="0"/>
                <a:buChar char="•"/>
              </a:pPr>
              <a:r>
                <a:rPr lang="de-AT" sz="1600" dirty="0">
                  <a:latin typeface="Arial" panose="020B0604020202020204" pitchFamily="34" charset="0"/>
                  <a:cs typeface="Arial" panose="020B0604020202020204" pitchFamily="34" charset="0"/>
                </a:rPr>
                <a:t>Hohe soz. O. kombiniert mit niedriger </a:t>
              </a:r>
              <a:r>
                <a:rPr lang="de-AT" sz="1600" dirty="0" err="1">
                  <a:latin typeface="Arial" panose="020B0604020202020204" pitchFamily="34" charset="0"/>
                  <a:cs typeface="Arial" panose="020B0604020202020204" pitchFamily="34" charset="0"/>
                </a:rPr>
                <a:t>auto</a:t>
              </a:r>
              <a:r>
                <a:rPr lang="de-AT" sz="1600" dirty="0">
                  <a:latin typeface="Arial" panose="020B0604020202020204" pitchFamily="34" charset="0"/>
                  <a:cs typeface="Arial" panose="020B0604020202020204" pitchFamily="34" charset="0"/>
                </a:rPr>
                <a:t>. O. höchste Arbeitsmotivation -&gt; könnte bedeuten, dass diese Personen zu viel Motivation in die Arbeit stecken, auf Kosten ihrer Resilienz </a:t>
              </a:r>
            </a:p>
            <a:p>
              <a:pPr marL="285750" indent="-285750">
                <a:spcBef>
                  <a:spcPts val="600"/>
                </a:spcBef>
                <a:buFont typeface="Arial" panose="020B0604020202020204" pitchFamily="34" charset="0"/>
                <a:buChar char="•"/>
              </a:pPr>
              <a:r>
                <a:rPr lang="de-AT" sz="1600" dirty="0">
                  <a:latin typeface="Arial" panose="020B0604020202020204" pitchFamily="34" charset="0"/>
                  <a:cs typeface="Arial" panose="020B0604020202020204" pitchFamily="34" charset="0"/>
                </a:rPr>
                <a:t>hohe Gewissenhaftigkeit kombiniert mit hoher Gelassenheit am </a:t>
              </a:r>
              <a:r>
                <a:rPr lang="de-AT" sz="1600" dirty="0" err="1">
                  <a:latin typeface="Arial" panose="020B0604020202020204" pitchFamily="34" charset="0"/>
                  <a:cs typeface="Arial" panose="020B0604020202020204" pitchFamily="34" charset="0"/>
                </a:rPr>
                <a:t>resilientesten</a:t>
              </a:r>
              <a:r>
                <a:rPr lang="de-AT" sz="1600" dirty="0">
                  <a:latin typeface="Arial" panose="020B0604020202020204" pitchFamily="34" charset="0"/>
                  <a:cs typeface="Arial" panose="020B0604020202020204" pitchFamily="34" charset="0"/>
                </a:rPr>
                <a:t> -&gt; bestätigt, dass im Lehrberuf auch die Gewissenhaftigkeit einen hohen Stellenwert hat, um gute Unterrichtsergebnisse zu erzielen und den Schulalltag dadurch einfacher zu machen, um darüber wieder das Wohlbefinden zu steigern </a:t>
              </a:r>
              <a:r>
                <a:rPr lang="de-AT" sz="1200" dirty="0">
                  <a:latin typeface="Arial" panose="020B0604020202020204" pitchFamily="34" charset="0"/>
                  <a:cs typeface="Arial" panose="020B0604020202020204" pitchFamily="34" charset="0"/>
                </a:rPr>
                <a:t>(Cramer, 2016; Mayr &amp; </a:t>
              </a:r>
              <a:r>
                <a:rPr lang="de-AT" sz="1200" dirty="0" err="1">
                  <a:latin typeface="Arial" panose="020B0604020202020204" pitchFamily="34" charset="0"/>
                  <a:cs typeface="Arial" panose="020B0604020202020204" pitchFamily="34" charset="0"/>
                </a:rPr>
                <a:t>Neuweg</a:t>
              </a:r>
              <a:r>
                <a:rPr lang="de-AT" sz="1200" dirty="0">
                  <a:latin typeface="Arial" panose="020B0604020202020204" pitchFamily="34" charset="0"/>
                  <a:cs typeface="Arial" panose="020B0604020202020204" pitchFamily="34" charset="0"/>
                </a:rPr>
                <a:t>, 2006) </a:t>
              </a:r>
            </a:p>
            <a:p>
              <a:endParaRPr lang="de-DE" dirty="0"/>
            </a:p>
          </p:txBody>
        </p:sp>
      </p:grpSp>
      <p:grpSp>
        <p:nvGrpSpPr>
          <p:cNvPr id="15" name="Gruppieren 14">
            <a:extLst>
              <a:ext uri="{FF2B5EF4-FFF2-40B4-BE49-F238E27FC236}">
                <a16:creationId xmlns:a16="http://schemas.microsoft.com/office/drawing/2014/main" id="{F036E6B2-A637-844B-B0D9-BB7659B6737F}"/>
              </a:ext>
            </a:extLst>
          </p:cNvPr>
          <p:cNvGrpSpPr/>
          <p:nvPr/>
        </p:nvGrpSpPr>
        <p:grpSpPr>
          <a:xfrm>
            <a:off x="6215740" y="1425038"/>
            <a:ext cx="5595259" cy="5188034"/>
            <a:chOff x="6215740" y="1425038"/>
            <a:chExt cx="5595259" cy="5188034"/>
          </a:xfrm>
        </p:grpSpPr>
        <p:sp>
          <p:nvSpPr>
            <p:cNvPr id="9" name="Abgerundetes Rechteck 8">
              <a:extLst>
                <a:ext uri="{FF2B5EF4-FFF2-40B4-BE49-F238E27FC236}">
                  <a16:creationId xmlns:a16="http://schemas.microsoft.com/office/drawing/2014/main" id="{81471D98-0B63-B541-9703-BEE05825F00D}"/>
                </a:ext>
              </a:extLst>
            </p:cNvPr>
            <p:cNvSpPr/>
            <p:nvPr/>
          </p:nvSpPr>
          <p:spPr>
            <a:xfrm>
              <a:off x="6215740" y="1425038"/>
              <a:ext cx="5595259" cy="5188034"/>
            </a:xfrm>
            <a:prstGeom prst="roundRect">
              <a:avLst>
                <a:gd name="adj" fmla="val 4803"/>
              </a:avLst>
            </a:prstGeom>
            <a:solidFill>
              <a:schemeClr val="accent6">
                <a:lumMod val="60000"/>
                <a:lumOff val="40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89CA3881-A3EB-0E4A-AD90-88F8ECDBB36E}"/>
                </a:ext>
              </a:extLst>
            </p:cNvPr>
            <p:cNvSpPr txBox="1"/>
            <p:nvPr/>
          </p:nvSpPr>
          <p:spPr>
            <a:xfrm>
              <a:off x="6368143" y="1674795"/>
              <a:ext cx="5339443" cy="4539704"/>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de-AT" sz="1600" dirty="0">
                  <a:latin typeface="Arial" panose="020B0604020202020204" pitchFamily="34" charset="0"/>
                  <a:cs typeface="Arial" panose="020B0604020202020204" pitchFamily="34" charset="0"/>
                </a:rPr>
                <a:t>Kombination aus hoher Gewissenhaftigkeit &amp; hoher Gelassenheit förderlich für die Resilienz -&gt; zukünftig sinnvoll, beide Dimensionen bei Berufseinsteiger*innen zu erheben, um auch die Gelassenheit, sollte diese fehlen, rechtzeitig fördern zu können -&gt; Entspannungsübungen &amp; Trainings zur Stabilisierung des Selbstvertrauens</a:t>
              </a:r>
            </a:p>
            <a:p>
              <a:pPr marL="285750" indent="-285750">
                <a:spcBef>
                  <a:spcPts val="600"/>
                </a:spcBef>
                <a:buFont typeface="Arial" panose="020B0604020202020204" pitchFamily="34" charset="0"/>
                <a:buChar char="•"/>
              </a:pPr>
              <a:r>
                <a:rPr lang="de-AT" sz="1600" dirty="0">
                  <a:latin typeface="Arial" panose="020B0604020202020204" pitchFamily="34" charset="0"/>
                  <a:cs typeface="Arial" panose="020B0604020202020204" pitchFamily="34" charset="0"/>
                </a:rPr>
                <a:t>Hohe </a:t>
              </a:r>
              <a:r>
                <a:rPr lang="de-AT" sz="1600" dirty="0" err="1">
                  <a:latin typeface="Arial" panose="020B0604020202020204" pitchFamily="34" charset="0"/>
                  <a:cs typeface="Arial" panose="020B0604020202020204" pitchFamily="34" charset="0"/>
                </a:rPr>
                <a:t>auto</a:t>
              </a:r>
              <a:r>
                <a:rPr lang="de-AT" sz="1600" dirty="0">
                  <a:latin typeface="Arial" panose="020B0604020202020204" pitchFamily="34" charset="0"/>
                  <a:cs typeface="Arial" panose="020B0604020202020204" pitchFamily="34" charset="0"/>
                </a:rPr>
                <a:t>. O. wichtig, dass Personen auf Bedürfnisse und </a:t>
              </a:r>
              <a:r>
                <a:rPr lang="de-AT" sz="1600" dirty="0" err="1">
                  <a:latin typeface="Arial" panose="020B0604020202020204" pitchFamily="34" charset="0"/>
                  <a:cs typeface="Arial" panose="020B0604020202020204" pitchFamily="34" charset="0"/>
                </a:rPr>
                <a:t>Grenzenachten</a:t>
              </a:r>
              <a:r>
                <a:rPr lang="de-AT" sz="1600" dirty="0">
                  <a:latin typeface="Arial" panose="020B0604020202020204" pitchFamily="34" charset="0"/>
                  <a:cs typeface="Arial" panose="020B0604020202020204" pitchFamily="34" charset="0"/>
                </a:rPr>
                <a:t> und diese verteidigen, auch wenn Konflikte entstehen könnten, </a:t>
              </a:r>
              <a:r>
                <a:rPr lang="de-AT" sz="1600" dirty="0" err="1">
                  <a:latin typeface="Arial" panose="020B0604020202020204" pitchFamily="34" charset="0"/>
                  <a:cs typeface="Arial" panose="020B0604020202020204" pitchFamily="34" charset="0"/>
                </a:rPr>
                <a:t>auto</a:t>
              </a:r>
              <a:r>
                <a:rPr lang="de-AT" sz="1600" dirty="0">
                  <a:latin typeface="Arial" panose="020B0604020202020204" pitchFamily="34" charset="0"/>
                  <a:cs typeface="Arial" panose="020B0604020202020204" pitchFamily="34" charset="0"/>
                </a:rPr>
                <a:t>. O. reflektiert Durchsetzungsfähigkeit und Konfliktfähigkeit </a:t>
              </a:r>
              <a:r>
                <a:rPr lang="de-AT" sz="1200" dirty="0">
                  <a:latin typeface="Arial" panose="020B0604020202020204" pitchFamily="34" charset="0"/>
                  <a:cs typeface="Arial" panose="020B0604020202020204" pitchFamily="34" charset="0"/>
                </a:rPr>
                <a:t>(</a:t>
              </a:r>
              <a:r>
                <a:rPr lang="de-AT" sz="1200" dirty="0" err="1">
                  <a:latin typeface="Arial" panose="020B0604020202020204" pitchFamily="34" charset="0"/>
                  <a:cs typeface="Arial" panose="020B0604020202020204" pitchFamily="34" charset="0"/>
                </a:rPr>
                <a:t>Himmer-Gurdan</a:t>
              </a:r>
              <a:r>
                <a:rPr lang="de-AT" sz="1200" dirty="0">
                  <a:latin typeface="Arial" panose="020B0604020202020204" pitchFamily="34" charset="0"/>
                  <a:cs typeface="Arial" panose="020B0604020202020204" pitchFamily="34" charset="0"/>
                </a:rPr>
                <a:t>, 2007) </a:t>
              </a:r>
            </a:p>
            <a:p>
              <a:pPr marL="285750" indent="-285750">
                <a:spcBef>
                  <a:spcPts val="600"/>
                </a:spcBef>
                <a:buFont typeface="Arial" panose="020B0604020202020204" pitchFamily="34" charset="0"/>
                <a:buChar char="•"/>
              </a:pPr>
              <a:r>
                <a:rPr lang="de-AT" sz="1600" dirty="0">
                  <a:latin typeface="Arial" panose="020B0604020202020204" pitchFamily="34" charset="0"/>
                  <a:cs typeface="Arial" panose="020B0604020202020204" pitchFamily="34" charset="0"/>
                </a:rPr>
                <a:t>Ergebnisse betonen die Wichtigkeit der Abgrenzung   -&gt; Übung der Achtsamkeit und der Stärkung des inneren Dialoges </a:t>
              </a:r>
            </a:p>
            <a:p>
              <a:pPr marL="285750" indent="-285750">
                <a:spcBef>
                  <a:spcPts val="600"/>
                </a:spcBef>
                <a:buFont typeface="Arial" panose="020B0604020202020204" pitchFamily="34" charset="0"/>
                <a:buChar char="•"/>
              </a:pPr>
              <a:r>
                <a:rPr lang="de-AT" sz="1600" b="1" dirty="0">
                  <a:latin typeface="Arial" panose="020B0604020202020204" pitchFamily="34" charset="0"/>
                  <a:cs typeface="Arial" panose="020B0604020202020204" pitchFamily="34" charset="0"/>
                </a:rPr>
                <a:t>„Frühwarnsystems“ </a:t>
              </a:r>
            </a:p>
            <a:p>
              <a:endParaRPr lang="de-DE" dirty="0"/>
            </a:p>
          </p:txBody>
        </p:sp>
      </p:grpSp>
      <p:sp>
        <p:nvSpPr>
          <p:cNvPr id="16" name="Foliennummernplatzhalter 15">
            <a:extLst>
              <a:ext uri="{FF2B5EF4-FFF2-40B4-BE49-F238E27FC236}">
                <a16:creationId xmlns:a16="http://schemas.microsoft.com/office/drawing/2014/main" id="{2F77E6AD-C9C9-CE49-A27C-DD906497A820}"/>
              </a:ext>
            </a:extLst>
          </p:cNvPr>
          <p:cNvSpPr>
            <a:spLocks noGrp="1"/>
          </p:cNvSpPr>
          <p:nvPr>
            <p:ph type="sldNum" sz="quarter" idx="12"/>
          </p:nvPr>
        </p:nvSpPr>
        <p:spPr>
          <a:xfrm>
            <a:off x="8964386" y="6264855"/>
            <a:ext cx="2743200" cy="365125"/>
          </a:xfrm>
        </p:spPr>
        <p:txBody>
          <a:bodyPr/>
          <a:lstStyle/>
          <a:p>
            <a:fld id="{8CE31318-D552-0745-8B05-D174ECCDE49E}" type="slidenum">
              <a:rPr lang="de-DE" smtClean="0">
                <a:solidFill>
                  <a:schemeClr val="tx1"/>
                </a:solidFill>
              </a:rPr>
              <a:t>16</a:t>
            </a:fld>
            <a:endParaRPr lang="de-DE" dirty="0">
              <a:solidFill>
                <a:schemeClr val="tx1"/>
              </a:solidFill>
            </a:endParaRPr>
          </a:p>
        </p:txBody>
      </p:sp>
    </p:spTree>
    <p:extLst>
      <p:ext uri="{BB962C8B-B14F-4D97-AF65-F5344CB8AC3E}">
        <p14:creationId xmlns:p14="http://schemas.microsoft.com/office/powerpoint/2010/main" val="2275870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bgerundetes Rechteck 8">
            <a:extLst>
              <a:ext uri="{FF2B5EF4-FFF2-40B4-BE49-F238E27FC236}">
                <a16:creationId xmlns:a16="http://schemas.microsoft.com/office/drawing/2014/main" id="{09F0D6D9-8F07-EF4E-98CE-68B8EF8679C0}"/>
              </a:ext>
            </a:extLst>
          </p:cNvPr>
          <p:cNvSpPr/>
          <p:nvPr/>
        </p:nvSpPr>
        <p:spPr>
          <a:xfrm>
            <a:off x="113835" y="1816961"/>
            <a:ext cx="11942092" cy="5016758"/>
          </a:xfrm>
          <a:prstGeom prst="roundRect">
            <a:avLst>
              <a:gd name="adj" fmla="val 4158"/>
            </a:avLst>
          </a:prstGeom>
          <a:solidFill>
            <a:schemeClr val="accent6">
              <a:lumMod val="40000"/>
              <a:lumOff val="60000"/>
              <a:alpha val="36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Abgerundetes Rechteck 4">
            <a:extLst>
              <a:ext uri="{FF2B5EF4-FFF2-40B4-BE49-F238E27FC236}">
                <a16:creationId xmlns:a16="http://schemas.microsoft.com/office/drawing/2014/main" id="{8570ACC9-FC2B-9B45-AEDF-41D0774EC203}"/>
              </a:ext>
            </a:extLst>
          </p:cNvPr>
          <p:cNvSpPr/>
          <p:nvPr/>
        </p:nvSpPr>
        <p:spPr>
          <a:xfrm>
            <a:off x="-203200" y="431535"/>
            <a:ext cx="5379357" cy="1192742"/>
          </a:xfrm>
          <a:prstGeom prst="roundRect">
            <a:avLst/>
          </a:prstGeom>
          <a:solidFill>
            <a:schemeClr val="accent6">
              <a:lumMod val="75000"/>
              <a:alpha val="6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A5883661-4C56-3346-8318-2536360EF5FE}"/>
              </a:ext>
            </a:extLst>
          </p:cNvPr>
          <p:cNvSpPr>
            <a:spLocks noGrp="1"/>
          </p:cNvSpPr>
          <p:nvPr>
            <p:ph type="title"/>
          </p:nvPr>
        </p:nvSpPr>
        <p:spPr>
          <a:xfrm>
            <a:off x="668079" y="387392"/>
            <a:ext cx="2798135" cy="1325563"/>
          </a:xfrm>
        </p:spPr>
        <p:txBody>
          <a:bodyPr/>
          <a:lstStyle/>
          <a:p>
            <a:r>
              <a:rPr lang="de-DE" b="1" dirty="0">
                <a:latin typeface="Arial" panose="020B0604020202020204" pitchFamily="34" charset="0"/>
                <a:cs typeface="Arial" panose="020B0604020202020204" pitchFamily="34" charset="0"/>
              </a:rPr>
              <a:t>Literatur</a:t>
            </a:r>
          </a:p>
        </p:txBody>
      </p:sp>
      <p:grpSp>
        <p:nvGrpSpPr>
          <p:cNvPr id="6" name="Gruppieren 5">
            <a:extLst>
              <a:ext uri="{FF2B5EF4-FFF2-40B4-BE49-F238E27FC236}">
                <a16:creationId xmlns:a16="http://schemas.microsoft.com/office/drawing/2014/main" id="{82AAA81D-79E2-8F4F-85CC-B06317B4C78F}"/>
              </a:ext>
            </a:extLst>
          </p:cNvPr>
          <p:cNvGrpSpPr/>
          <p:nvPr/>
        </p:nvGrpSpPr>
        <p:grpSpPr>
          <a:xfrm>
            <a:off x="8725788" y="-537199"/>
            <a:ext cx="4399039" cy="7932397"/>
            <a:chOff x="8788400" y="-582612"/>
            <a:chExt cx="4399039" cy="7932397"/>
          </a:xfrm>
        </p:grpSpPr>
        <p:sp>
          <p:nvSpPr>
            <p:cNvPr id="7" name="Oval 6">
              <a:extLst>
                <a:ext uri="{FF2B5EF4-FFF2-40B4-BE49-F238E27FC236}">
                  <a16:creationId xmlns:a16="http://schemas.microsoft.com/office/drawing/2014/main" id="{84322290-78CB-6C4F-92AB-CC0F870A23AF}"/>
                </a:ext>
              </a:extLst>
            </p:cNvPr>
            <p:cNvSpPr/>
            <p:nvPr/>
          </p:nvSpPr>
          <p:spPr>
            <a:xfrm>
              <a:off x="8788400" y="-582612"/>
              <a:ext cx="4399039" cy="4351338"/>
            </a:xfrm>
            <a:prstGeom prst="ellipse">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 name="Oval 7">
              <a:extLst>
                <a:ext uri="{FF2B5EF4-FFF2-40B4-BE49-F238E27FC236}">
                  <a16:creationId xmlns:a16="http://schemas.microsoft.com/office/drawing/2014/main" id="{87CDCCB8-4F48-9043-B6BF-A571F182EA3B}"/>
                </a:ext>
              </a:extLst>
            </p:cNvPr>
            <p:cNvSpPr/>
            <p:nvPr/>
          </p:nvSpPr>
          <p:spPr>
            <a:xfrm>
              <a:off x="8788401" y="2998447"/>
              <a:ext cx="4399038" cy="4351338"/>
            </a:xfrm>
            <a:prstGeom prst="ellipse">
              <a:avLst/>
            </a:prstGeom>
            <a:solidFill>
              <a:schemeClr val="accent6">
                <a:lumMod val="75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3" name="Inhaltsplatzhalter 2">
            <a:extLst>
              <a:ext uri="{FF2B5EF4-FFF2-40B4-BE49-F238E27FC236}">
                <a16:creationId xmlns:a16="http://schemas.microsoft.com/office/drawing/2014/main" id="{C81A1C64-1577-D64C-8818-5039F6EE525F}"/>
              </a:ext>
            </a:extLst>
          </p:cNvPr>
          <p:cNvSpPr>
            <a:spLocks noGrp="1"/>
          </p:cNvSpPr>
          <p:nvPr>
            <p:ph idx="1"/>
          </p:nvPr>
        </p:nvSpPr>
        <p:spPr>
          <a:xfrm>
            <a:off x="150798" y="2218609"/>
            <a:ext cx="11905129" cy="4895850"/>
          </a:xfrm>
        </p:spPr>
        <p:txBody>
          <a:bodyPr>
            <a:normAutofit fontScale="47500" lnSpcReduction="20000"/>
          </a:bodyPr>
          <a:lstStyle/>
          <a:p>
            <a:pPr lvl="0" algn="just"/>
            <a:r>
              <a:rPr lang="de-AT" sz="2900" dirty="0">
                <a:latin typeface="Arial" panose="020B0604020202020204" pitchFamily="34" charset="0"/>
                <a:cs typeface="Arial" panose="020B0604020202020204" pitchFamily="34" charset="0"/>
              </a:rPr>
              <a:t>Bonnet, A., &amp; </a:t>
            </a:r>
            <a:r>
              <a:rPr lang="de-AT" sz="2900" dirty="0" err="1">
                <a:latin typeface="Arial" panose="020B0604020202020204" pitchFamily="34" charset="0"/>
                <a:cs typeface="Arial" panose="020B0604020202020204" pitchFamily="34" charset="0"/>
              </a:rPr>
              <a:t>Hericks</a:t>
            </a:r>
            <a:r>
              <a:rPr lang="de-AT" sz="2900" dirty="0">
                <a:latin typeface="Arial" panose="020B0604020202020204" pitchFamily="34" charset="0"/>
                <a:cs typeface="Arial" panose="020B0604020202020204" pitchFamily="34" charset="0"/>
              </a:rPr>
              <a:t>, U. (2014). Professionalisierung und </a:t>
            </a:r>
            <a:r>
              <a:rPr lang="de-AT" sz="2900" dirty="0" err="1">
                <a:latin typeface="Arial" panose="020B0604020202020204" pitchFamily="34" charset="0"/>
                <a:cs typeface="Arial" panose="020B0604020202020204" pitchFamily="34" charset="0"/>
              </a:rPr>
              <a:t>Deprofessionalisierung</a:t>
            </a:r>
            <a:r>
              <a:rPr lang="de-AT" sz="2900" dirty="0">
                <a:latin typeface="Arial" panose="020B0604020202020204" pitchFamily="34" charset="0"/>
                <a:cs typeface="Arial" panose="020B0604020202020204" pitchFamily="34" charset="0"/>
              </a:rPr>
              <a:t> im Lehrer/-innenberuf. </a:t>
            </a:r>
            <a:r>
              <a:rPr lang="de-AT" sz="2900" dirty="0" err="1">
                <a:latin typeface="Arial" panose="020B0604020202020204" pitchFamily="34" charset="0"/>
                <a:cs typeface="Arial" panose="020B0604020202020204" pitchFamily="34" charset="0"/>
              </a:rPr>
              <a:t>Ansätze</a:t>
            </a:r>
            <a:r>
              <a:rPr lang="de-AT" sz="2900" dirty="0">
                <a:latin typeface="Arial" panose="020B0604020202020204" pitchFamily="34" charset="0"/>
                <a:cs typeface="Arial" panose="020B0604020202020204" pitchFamily="34" charset="0"/>
              </a:rPr>
              <a:t> und Befunde aktueller empirischer Forschung. Zeitschrift </a:t>
            </a:r>
            <a:r>
              <a:rPr lang="de-AT" sz="2900" dirty="0" err="1">
                <a:latin typeface="Arial" panose="020B0604020202020204" pitchFamily="34" charset="0"/>
                <a:cs typeface="Arial" panose="020B0604020202020204" pitchFamily="34" charset="0"/>
              </a:rPr>
              <a:t>für</a:t>
            </a:r>
            <a:r>
              <a:rPr lang="de-AT" sz="2900" dirty="0">
                <a:latin typeface="Arial" panose="020B0604020202020204" pitchFamily="34" charset="0"/>
                <a:cs typeface="Arial" panose="020B0604020202020204" pitchFamily="34" charset="0"/>
              </a:rPr>
              <a:t> interpretative Schul- und Unterrichtsforschung, 3(1), 3–8. </a:t>
            </a:r>
          </a:p>
          <a:p>
            <a:pPr lvl="0" algn="just"/>
            <a:r>
              <a:rPr lang="de-AT" sz="2900" dirty="0">
                <a:latin typeface="Arial" panose="020B0604020202020204" pitchFamily="34" charset="0"/>
                <a:cs typeface="Arial" panose="020B0604020202020204" pitchFamily="34" charset="0"/>
              </a:rPr>
              <a:t>Cramer, C. (2016). Personale Merkmale Lehramtsstudierender als Ausgangslage der professionellen Entwicklung. Dimensionen, Befunde und deren Implikation </a:t>
            </a:r>
            <a:r>
              <a:rPr lang="de-AT" sz="2900" dirty="0" err="1">
                <a:latin typeface="Arial" panose="020B0604020202020204" pitchFamily="34" charset="0"/>
                <a:cs typeface="Arial" panose="020B0604020202020204" pitchFamily="34" charset="0"/>
              </a:rPr>
              <a:t>für</a:t>
            </a:r>
            <a:r>
              <a:rPr lang="de-AT" sz="2900" dirty="0">
                <a:latin typeface="Arial" panose="020B0604020202020204" pitchFamily="34" charset="0"/>
                <a:cs typeface="Arial" panose="020B0604020202020204" pitchFamily="34" charset="0"/>
              </a:rPr>
              <a:t> die Lehrerbildung. In A. </a:t>
            </a:r>
            <a:r>
              <a:rPr lang="de-AT" sz="2900" dirty="0" err="1">
                <a:latin typeface="Arial" panose="020B0604020202020204" pitchFamily="34" charset="0"/>
                <a:cs typeface="Arial" panose="020B0604020202020204" pitchFamily="34" charset="0"/>
              </a:rPr>
              <a:t>Boeger</a:t>
            </a:r>
            <a:r>
              <a:rPr lang="de-AT" sz="2900" dirty="0">
                <a:latin typeface="Arial" panose="020B0604020202020204" pitchFamily="34" charset="0"/>
                <a:cs typeface="Arial" panose="020B0604020202020204" pitchFamily="34" charset="0"/>
              </a:rPr>
              <a:t> (Hrsg.), Eignung </a:t>
            </a:r>
            <a:r>
              <a:rPr lang="de-AT" sz="2900" dirty="0" err="1">
                <a:latin typeface="Arial" panose="020B0604020202020204" pitchFamily="34" charset="0"/>
                <a:cs typeface="Arial" panose="020B0604020202020204" pitchFamily="34" charset="0"/>
              </a:rPr>
              <a:t>für</a:t>
            </a:r>
            <a:r>
              <a:rPr lang="de-AT" sz="2900" dirty="0">
                <a:latin typeface="Arial" panose="020B0604020202020204" pitchFamily="34" charset="0"/>
                <a:cs typeface="Arial" panose="020B0604020202020204" pitchFamily="34" charset="0"/>
              </a:rPr>
              <a:t> den Lehrerberuf (S. 31–56). Wiesbaden: Springer. </a:t>
            </a:r>
          </a:p>
          <a:p>
            <a:pPr lvl="0" algn="just"/>
            <a:r>
              <a:rPr lang="en-US" sz="2900" dirty="0">
                <a:latin typeface="Arial" panose="020B0604020202020204" pitchFamily="34" charset="0"/>
                <a:cs typeface="Arial" panose="020B0604020202020204" pitchFamily="34" charset="0"/>
              </a:rPr>
              <a:t>Fukuzaki, T., &amp; Iwata, N. (2022). Association between the five-factor model of personality and work engagement: a meta-analysis. Industrial health, 60(2), 154–163. https://</a:t>
            </a:r>
            <a:r>
              <a:rPr lang="en-US" sz="2900" dirty="0" err="1">
                <a:latin typeface="Arial" panose="020B0604020202020204" pitchFamily="34" charset="0"/>
                <a:cs typeface="Arial" panose="020B0604020202020204" pitchFamily="34" charset="0"/>
              </a:rPr>
              <a:t>doi.org</a:t>
            </a:r>
            <a:r>
              <a:rPr lang="en-US" sz="2900" dirty="0">
                <a:latin typeface="Arial" panose="020B0604020202020204" pitchFamily="34" charset="0"/>
                <a:cs typeface="Arial" panose="020B0604020202020204" pitchFamily="34" charset="0"/>
              </a:rPr>
              <a:t>/10.2486/indhealth.2021-0051</a:t>
            </a:r>
            <a:endParaRPr lang="de-AT" sz="2900" dirty="0">
              <a:latin typeface="Arial" panose="020B0604020202020204" pitchFamily="34" charset="0"/>
              <a:cs typeface="Arial" panose="020B0604020202020204" pitchFamily="34" charset="0"/>
            </a:endParaRPr>
          </a:p>
          <a:p>
            <a:pPr lvl="0" algn="just"/>
            <a:r>
              <a:rPr lang="de-AT" sz="2900" dirty="0">
                <a:latin typeface="Arial" panose="020B0604020202020204" pitchFamily="34" charset="0"/>
                <a:cs typeface="Arial" panose="020B0604020202020204" pitchFamily="34" charset="0"/>
              </a:rPr>
              <a:t>Genet, J. J., &amp; Siemer, M. (2011). </a:t>
            </a:r>
            <a:r>
              <a:rPr lang="en-US" sz="2900" dirty="0">
                <a:latin typeface="Arial" panose="020B0604020202020204" pitchFamily="34" charset="0"/>
                <a:cs typeface="Arial" panose="020B0604020202020204" pitchFamily="34" charset="0"/>
              </a:rPr>
              <a:t>Flexible control in processing affective and non-affective material predicts individual differences in trait resilience. Cognition &amp; emotion, 25(2), 380–388. https://</a:t>
            </a:r>
            <a:r>
              <a:rPr lang="en-US" sz="2900" dirty="0" err="1">
                <a:latin typeface="Arial" panose="020B0604020202020204" pitchFamily="34" charset="0"/>
                <a:cs typeface="Arial" panose="020B0604020202020204" pitchFamily="34" charset="0"/>
              </a:rPr>
              <a:t>doi.org</a:t>
            </a:r>
            <a:r>
              <a:rPr lang="en-US" sz="2900" dirty="0">
                <a:latin typeface="Arial" panose="020B0604020202020204" pitchFamily="34" charset="0"/>
                <a:cs typeface="Arial" panose="020B0604020202020204" pitchFamily="34" charset="0"/>
              </a:rPr>
              <a:t>/10.1080/02699931.2010.491647</a:t>
            </a:r>
            <a:endParaRPr lang="de-AT" sz="2900" dirty="0">
              <a:latin typeface="Arial" panose="020B0604020202020204" pitchFamily="34" charset="0"/>
              <a:cs typeface="Arial" panose="020B0604020202020204" pitchFamily="34" charset="0"/>
            </a:endParaRPr>
          </a:p>
          <a:p>
            <a:pPr lvl="0" algn="just"/>
            <a:r>
              <a:rPr lang="en-US" sz="2900" dirty="0">
                <a:latin typeface="Arial" panose="020B0604020202020204" pitchFamily="34" charset="0"/>
                <a:cs typeface="Arial" panose="020B0604020202020204" pitchFamily="34" charset="0"/>
              </a:rPr>
              <a:t>Gu, Q. &amp; Day, Ch. (2007). Teachers resilience: A necessary condition for effectiveness. Teacher and Teacher Education, 23(8).</a:t>
            </a:r>
            <a:endParaRPr lang="de-AT" sz="2900" dirty="0">
              <a:latin typeface="Arial" panose="020B0604020202020204" pitchFamily="34" charset="0"/>
              <a:cs typeface="Arial" panose="020B0604020202020204" pitchFamily="34" charset="0"/>
            </a:endParaRPr>
          </a:p>
          <a:p>
            <a:pPr lvl="0" algn="just"/>
            <a:r>
              <a:rPr lang="en-US" sz="2900" dirty="0" err="1">
                <a:latin typeface="Arial" panose="020B0604020202020204" pitchFamily="34" charset="0"/>
                <a:cs typeface="Arial" panose="020B0604020202020204" pitchFamily="34" charset="0"/>
              </a:rPr>
              <a:t>Gurdan</a:t>
            </a:r>
            <a:r>
              <a:rPr lang="en-US" sz="2900" dirty="0">
                <a:latin typeface="Arial" panose="020B0604020202020204" pitchFamily="34" charset="0"/>
                <a:cs typeface="Arial" panose="020B0604020202020204" pitchFamily="34" charset="0"/>
              </a:rPr>
              <a:t>, S. (2022). CPI. Complex Personality Inventory. </a:t>
            </a:r>
            <a:r>
              <a:rPr lang="de-AT" sz="2900" dirty="0">
                <a:latin typeface="Arial" panose="020B0604020202020204" pitchFamily="34" charset="0"/>
                <a:cs typeface="Arial" panose="020B0604020202020204" pitchFamily="34" charset="0"/>
              </a:rPr>
              <a:t>In Leibniz-Institut </a:t>
            </a:r>
            <a:r>
              <a:rPr lang="de-AT" sz="2900" dirty="0" err="1">
                <a:latin typeface="Arial" panose="020B0604020202020204" pitchFamily="34" charset="0"/>
                <a:cs typeface="Arial" panose="020B0604020202020204" pitchFamily="34" charset="0"/>
              </a:rPr>
              <a:t>für</a:t>
            </a:r>
            <a:r>
              <a:rPr lang="de-AT" sz="2900" dirty="0">
                <a:latin typeface="Arial" panose="020B0604020202020204" pitchFamily="34" charset="0"/>
                <a:cs typeface="Arial" panose="020B0604020202020204" pitchFamily="34" charset="0"/>
              </a:rPr>
              <a:t> Psychologie (ZPID) (Hrsg.), Open Test Archive. </a:t>
            </a:r>
            <a:r>
              <a:rPr lang="en-US" sz="2900" dirty="0">
                <a:latin typeface="Arial" panose="020B0604020202020204" pitchFamily="34" charset="0"/>
                <a:cs typeface="Arial" panose="020B0604020202020204" pitchFamily="34" charset="0"/>
              </a:rPr>
              <a:t>ZPID. https://</a:t>
            </a:r>
            <a:r>
              <a:rPr lang="en-US" sz="2900" dirty="0" err="1">
                <a:latin typeface="Arial" panose="020B0604020202020204" pitchFamily="34" charset="0"/>
                <a:cs typeface="Arial" panose="020B0604020202020204" pitchFamily="34" charset="0"/>
              </a:rPr>
              <a:t>doi.org</a:t>
            </a:r>
            <a:r>
              <a:rPr lang="en-US" sz="2900" dirty="0">
                <a:latin typeface="Arial" panose="020B0604020202020204" pitchFamily="34" charset="0"/>
                <a:cs typeface="Arial" panose="020B0604020202020204" pitchFamily="34" charset="0"/>
              </a:rPr>
              <a:t>/10.23668/PSY- CHARCHIVES.6903 </a:t>
            </a:r>
            <a:endParaRPr lang="de-AT" sz="2900" dirty="0">
              <a:latin typeface="Arial" panose="020B0604020202020204" pitchFamily="34" charset="0"/>
              <a:cs typeface="Arial" panose="020B0604020202020204" pitchFamily="34" charset="0"/>
            </a:endParaRPr>
          </a:p>
          <a:p>
            <a:pPr lvl="0" algn="just"/>
            <a:r>
              <a:rPr lang="en-US" sz="2900" dirty="0">
                <a:latin typeface="Arial" panose="020B0604020202020204" pitchFamily="34" charset="0"/>
                <a:cs typeface="Arial" panose="020B0604020202020204" pitchFamily="34" charset="0"/>
              </a:rPr>
              <a:t>Hackman, J.R.; Oldham, G.R.: Development of the Job Diagnostic Survey. Journal Applied Psychology, 60, 159-170, 1975.</a:t>
            </a:r>
            <a:endParaRPr lang="de-AT" sz="2900" dirty="0">
              <a:latin typeface="Arial" panose="020B0604020202020204" pitchFamily="34" charset="0"/>
              <a:cs typeface="Arial" panose="020B0604020202020204" pitchFamily="34" charset="0"/>
            </a:endParaRPr>
          </a:p>
          <a:p>
            <a:pPr lvl="0" algn="just"/>
            <a:r>
              <a:rPr lang="de-AT" sz="2900" dirty="0" err="1">
                <a:latin typeface="Arial" panose="020B0604020202020204" pitchFamily="34" charset="0"/>
                <a:cs typeface="Arial" panose="020B0604020202020204" pitchFamily="34" charset="0"/>
              </a:rPr>
              <a:t>Hiebel</a:t>
            </a:r>
            <a:r>
              <a:rPr lang="de-AT" sz="2900" dirty="0">
                <a:latin typeface="Arial" panose="020B0604020202020204" pitchFamily="34" charset="0"/>
                <a:cs typeface="Arial" panose="020B0604020202020204" pitchFamily="34" charset="0"/>
              </a:rPr>
              <a:t>, N., Rabe, L., Maus, K. &amp; Geiser, F. (2021). Gibt es die „</a:t>
            </a:r>
            <a:r>
              <a:rPr lang="de-AT" sz="2900" dirty="0" err="1">
                <a:latin typeface="Arial" panose="020B0604020202020204" pitchFamily="34" charset="0"/>
                <a:cs typeface="Arial" panose="020B0604020202020204" pitchFamily="34" charset="0"/>
              </a:rPr>
              <a:t>resiliente</a:t>
            </a:r>
            <a:r>
              <a:rPr lang="de-AT" sz="2900" dirty="0">
                <a:latin typeface="Arial" panose="020B0604020202020204" pitchFamily="34" charset="0"/>
                <a:cs typeface="Arial" panose="020B0604020202020204" pitchFamily="34" charset="0"/>
              </a:rPr>
              <a:t> Persönlichkeit“?: </a:t>
            </a:r>
            <a:r>
              <a:rPr lang="de-AT" sz="2900" dirty="0" err="1">
                <a:latin typeface="Arial" panose="020B0604020202020204" pitchFamily="34" charset="0"/>
                <a:cs typeface="Arial" panose="020B0604020202020204" pitchFamily="34" charset="0"/>
              </a:rPr>
              <a:t>Is</a:t>
            </a:r>
            <a:r>
              <a:rPr lang="de-AT" sz="2900" dirty="0">
                <a:latin typeface="Arial" panose="020B0604020202020204" pitchFamily="34" charset="0"/>
                <a:cs typeface="Arial" panose="020B0604020202020204" pitchFamily="34" charset="0"/>
              </a:rPr>
              <a:t> </a:t>
            </a:r>
            <a:r>
              <a:rPr lang="de-AT" sz="2900" dirty="0" err="1">
                <a:latin typeface="Arial" panose="020B0604020202020204" pitchFamily="34" charset="0"/>
                <a:cs typeface="Arial" panose="020B0604020202020204" pitchFamily="34" charset="0"/>
              </a:rPr>
              <a:t>there</a:t>
            </a:r>
            <a:r>
              <a:rPr lang="de-AT" sz="2900" dirty="0">
                <a:latin typeface="Arial" panose="020B0604020202020204" pitchFamily="34" charset="0"/>
                <a:cs typeface="Arial" panose="020B0604020202020204" pitchFamily="34" charset="0"/>
              </a:rPr>
              <a:t> a “</a:t>
            </a:r>
            <a:r>
              <a:rPr lang="de-AT" sz="2900" dirty="0" err="1">
                <a:latin typeface="Arial" panose="020B0604020202020204" pitchFamily="34" charset="0"/>
                <a:cs typeface="Arial" panose="020B0604020202020204" pitchFamily="34" charset="0"/>
              </a:rPr>
              <a:t>resilient</a:t>
            </a:r>
            <a:r>
              <a:rPr lang="de-AT" sz="2900" dirty="0">
                <a:latin typeface="Arial" panose="020B0604020202020204" pitchFamily="34" charset="0"/>
                <a:cs typeface="Arial" panose="020B0604020202020204" pitchFamily="34" charset="0"/>
              </a:rPr>
              <a:t> </a:t>
            </a:r>
            <a:r>
              <a:rPr lang="de-AT" sz="2900" dirty="0" err="1">
                <a:latin typeface="Arial" panose="020B0604020202020204" pitchFamily="34" charset="0"/>
                <a:cs typeface="Arial" panose="020B0604020202020204" pitchFamily="34" charset="0"/>
              </a:rPr>
              <a:t>personality</a:t>
            </a:r>
            <a:r>
              <a:rPr lang="de-AT" sz="2900" dirty="0">
                <a:latin typeface="Arial" panose="020B0604020202020204" pitchFamily="34" charset="0"/>
                <a:cs typeface="Arial" panose="020B0604020202020204" pitchFamily="34" charset="0"/>
              </a:rPr>
              <a:t>”?. Spiritual Care, 10(2), 117-127. </a:t>
            </a:r>
            <a:r>
              <a:rPr lang="de-AT" sz="2900"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https://doi.org/10.1515/spircare-2020-0125</a:t>
            </a:r>
            <a:endParaRPr lang="de-AT" sz="2900" dirty="0">
              <a:latin typeface="Arial" panose="020B0604020202020204" pitchFamily="34" charset="0"/>
              <a:cs typeface="Arial" panose="020B0604020202020204" pitchFamily="34" charset="0"/>
            </a:endParaRPr>
          </a:p>
          <a:p>
            <a:pPr lvl="0" algn="just"/>
            <a:r>
              <a:rPr lang="de-AT" sz="2900" dirty="0" err="1">
                <a:latin typeface="Arial" panose="020B0604020202020204" pitchFamily="34" charset="0"/>
                <a:cs typeface="Arial" panose="020B0604020202020204" pitchFamily="34" charset="0"/>
              </a:rPr>
              <a:t>Himmer-Gurdan</a:t>
            </a:r>
            <a:r>
              <a:rPr lang="de-AT" sz="2900" dirty="0">
                <a:latin typeface="Arial" panose="020B0604020202020204" pitchFamily="34" charset="0"/>
                <a:cs typeface="Arial" panose="020B0604020202020204" pitchFamily="34" charset="0"/>
              </a:rPr>
              <a:t>, S. (2007). Konstruktion und Untersuchung der Big </a:t>
            </a:r>
            <a:r>
              <a:rPr lang="de-AT" sz="2900" dirty="0" err="1">
                <a:latin typeface="Arial" panose="020B0604020202020204" pitchFamily="34" charset="0"/>
                <a:cs typeface="Arial" panose="020B0604020202020204" pitchFamily="34" charset="0"/>
              </a:rPr>
              <a:t>Ten</a:t>
            </a:r>
            <a:r>
              <a:rPr lang="de-AT" sz="2900" dirty="0">
                <a:latin typeface="Arial" panose="020B0604020202020204" pitchFamily="34" charset="0"/>
                <a:cs typeface="Arial" panose="020B0604020202020204" pitchFamily="34" charset="0"/>
              </a:rPr>
              <a:t> zur differenzierten Erfassung komplexer und vielschichtiger </a:t>
            </a:r>
            <a:r>
              <a:rPr lang="de-AT" sz="2900" dirty="0" err="1">
                <a:latin typeface="Arial" panose="020B0604020202020204" pitchFamily="34" charset="0"/>
                <a:cs typeface="Arial" panose="020B0604020202020204" pitchFamily="34" charset="0"/>
              </a:rPr>
              <a:t>Persönlichkeitskonzepte</a:t>
            </a:r>
            <a:r>
              <a:rPr lang="de-AT" sz="2900" dirty="0">
                <a:latin typeface="Arial" panose="020B0604020202020204" pitchFamily="34" charset="0"/>
                <a:cs typeface="Arial" panose="020B0604020202020204" pitchFamily="34" charset="0"/>
              </a:rPr>
              <a:t> [Diplomarbeit]. </a:t>
            </a:r>
            <a:r>
              <a:rPr lang="de-AT" sz="2900" dirty="0" err="1">
                <a:latin typeface="Arial" panose="020B0604020202020204" pitchFamily="34" charset="0"/>
                <a:cs typeface="Arial" panose="020B0604020202020204" pitchFamily="34" charset="0"/>
              </a:rPr>
              <a:t>Ludwig-Maximilians-Universität</a:t>
            </a:r>
            <a:r>
              <a:rPr lang="de-AT" sz="2900" dirty="0">
                <a:latin typeface="Arial" panose="020B0604020202020204" pitchFamily="34" charset="0"/>
                <a:cs typeface="Arial" panose="020B0604020202020204" pitchFamily="34" charset="0"/>
              </a:rPr>
              <a:t>, </a:t>
            </a:r>
            <a:r>
              <a:rPr lang="de-AT" sz="2900" dirty="0" err="1">
                <a:latin typeface="Arial" panose="020B0604020202020204" pitchFamily="34" charset="0"/>
                <a:cs typeface="Arial" panose="020B0604020202020204" pitchFamily="34" charset="0"/>
              </a:rPr>
              <a:t>München</a:t>
            </a:r>
            <a:r>
              <a:rPr lang="de-AT" sz="2900" dirty="0">
                <a:latin typeface="Arial" panose="020B0604020202020204" pitchFamily="34" charset="0"/>
                <a:cs typeface="Arial" panose="020B0604020202020204" pitchFamily="34" charset="0"/>
              </a:rPr>
              <a:t>. </a:t>
            </a:r>
          </a:p>
          <a:p>
            <a:pPr lvl="0" algn="just"/>
            <a:r>
              <a:rPr lang="de-AT" sz="2900" dirty="0" err="1">
                <a:latin typeface="Arial" panose="020B0604020202020204" pitchFamily="34" charset="0"/>
                <a:cs typeface="Arial" panose="020B0604020202020204" pitchFamily="34" charset="0"/>
              </a:rPr>
              <a:t>Kärner</a:t>
            </a:r>
            <a:r>
              <a:rPr lang="de-AT" sz="2900" dirty="0">
                <a:latin typeface="Arial" panose="020B0604020202020204" pitchFamily="34" charset="0"/>
                <a:cs typeface="Arial" panose="020B0604020202020204" pitchFamily="34" charset="0"/>
              </a:rPr>
              <a:t>, T., </a:t>
            </a:r>
            <a:r>
              <a:rPr lang="de-AT" sz="2900" dirty="0" err="1">
                <a:latin typeface="Arial" panose="020B0604020202020204" pitchFamily="34" charset="0"/>
                <a:cs typeface="Arial" panose="020B0604020202020204" pitchFamily="34" charset="0"/>
              </a:rPr>
              <a:t>Bottling</a:t>
            </a:r>
            <a:r>
              <a:rPr lang="de-AT" sz="2900" dirty="0">
                <a:latin typeface="Arial" panose="020B0604020202020204" pitchFamily="34" charset="0"/>
                <a:cs typeface="Arial" panose="020B0604020202020204" pitchFamily="34" charset="0"/>
              </a:rPr>
              <a:t>, M., Friederichs, E. &amp; </a:t>
            </a:r>
            <a:r>
              <a:rPr lang="de-AT" sz="2900" dirty="0" err="1">
                <a:latin typeface="Arial" panose="020B0604020202020204" pitchFamily="34" charset="0"/>
                <a:cs typeface="Arial" panose="020B0604020202020204" pitchFamily="34" charset="0"/>
              </a:rPr>
              <a:t>Sembill</a:t>
            </a:r>
            <a:r>
              <a:rPr lang="de-AT" sz="2900" dirty="0">
                <a:latin typeface="Arial" panose="020B0604020202020204" pitchFamily="34" charset="0"/>
                <a:cs typeface="Arial" panose="020B0604020202020204" pitchFamily="34" charset="0"/>
              </a:rPr>
              <a:t>, D. (2021). </a:t>
            </a:r>
            <a:r>
              <a:rPr lang="en-US" sz="2900" dirty="0">
                <a:latin typeface="Arial" panose="020B0604020202020204" pitchFamily="34" charset="0"/>
                <a:cs typeface="Arial" panose="020B0604020202020204" pitchFamily="34" charset="0"/>
              </a:rPr>
              <a:t>Between Adaptation and Resistance: A study on Resilience Competencies, Stress, and Well-Being in German VET teachers. </a:t>
            </a:r>
            <a:r>
              <a:rPr lang="de-AT" sz="2900" dirty="0">
                <a:latin typeface="Arial" panose="020B0604020202020204" pitchFamily="34" charset="0"/>
                <a:cs typeface="Arial" panose="020B0604020202020204" pitchFamily="34" charset="0"/>
              </a:rPr>
              <a:t>Frontiers in </a:t>
            </a:r>
            <a:r>
              <a:rPr lang="de-AT" sz="2900" dirty="0" err="1">
                <a:latin typeface="Arial" panose="020B0604020202020204" pitchFamily="34" charset="0"/>
                <a:cs typeface="Arial" panose="020B0604020202020204" pitchFamily="34" charset="0"/>
              </a:rPr>
              <a:t>Psychology</a:t>
            </a:r>
            <a:r>
              <a:rPr lang="de-AT" sz="2900" dirty="0">
                <a:latin typeface="Arial" panose="020B0604020202020204" pitchFamily="34" charset="0"/>
                <a:cs typeface="Arial" panose="020B0604020202020204" pitchFamily="34" charset="0"/>
              </a:rPr>
              <a:t>, 12. </a:t>
            </a:r>
            <a:r>
              <a:rPr lang="de-AT" sz="2900" u="sng" dirty="0">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https://doi.org/10.3389/fpsyg.2021.619912</a:t>
            </a:r>
            <a:endParaRPr lang="de-AT" sz="2900" dirty="0">
              <a:latin typeface="Arial" panose="020B0604020202020204" pitchFamily="34" charset="0"/>
              <a:cs typeface="Arial" panose="020B0604020202020204" pitchFamily="34" charset="0"/>
            </a:endParaRPr>
          </a:p>
          <a:p>
            <a:pPr lvl="0" algn="just"/>
            <a:r>
              <a:rPr lang="de-AT" sz="2900" dirty="0">
                <a:latin typeface="Arial" panose="020B0604020202020204" pitchFamily="34" charset="0"/>
                <a:cs typeface="Arial" panose="020B0604020202020204" pitchFamily="34" charset="0"/>
              </a:rPr>
              <a:t>Keiner, M., Hany, E. (2017). Persönlichkeitsfaktoren und ihre Bedeutung für den Lehrberuf: Entwicklung eines Assessmentinstruments. Statusbericht 2017 aus dem „Teaching Talent Center“. 10.13140/RG.2.2.11411.58401.</a:t>
            </a:r>
          </a:p>
          <a:p>
            <a:pPr algn="just"/>
            <a:endParaRPr lang="de-AT" dirty="0"/>
          </a:p>
          <a:p>
            <a:pPr algn="just"/>
            <a:endParaRPr lang="de-DE" dirty="0"/>
          </a:p>
        </p:txBody>
      </p:sp>
    </p:spTree>
    <p:extLst>
      <p:ext uri="{BB962C8B-B14F-4D97-AF65-F5344CB8AC3E}">
        <p14:creationId xmlns:p14="http://schemas.microsoft.com/office/powerpoint/2010/main" val="2078129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bgerundetes Rechteck 8">
            <a:extLst>
              <a:ext uri="{FF2B5EF4-FFF2-40B4-BE49-F238E27FC236}">
                <a16:creationId xmlns:a16="http://schemas.microsoft.com/office/drawing/2014/main" id="{09F0D6D9-8F07-EF4E-98CE-68B8EF8679C0}"/>
              </a:ext>
            </a:extLst>
          </p:cNvPr>
          <p:cNvSpPr/>
          <p:nvPr/>
        </p:nvSpPr>
        <p:spPr>
          <a:xfrm>
            <a:off x="113835" y="1816961"/>
            <a:ext cx="11942092" cy="5016758"/>
          </a:xfrm>
          <a:prstGeom prst="roundRect">
            <a:avLst>
              <a:gd name="adj" fmla="val 4158"/>
            </a:avLst>
          </a:prstGeom>
          <a:solidFill>
            <a:schemeClr val="accent6">
              <a:lumMod val="40000"/>
              <a:lumOff val="60000"/>
              <a:alpha val="36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Abgerundetes Rechteck 4">
            <a:extLst>
              <a:ext uri="{FF2B5EF4-FFF2-40B4-BE49-F238E27FC236}">
                <a16:creationId xmlns:a16="http://schemas.microsoft.com/office/drawing/2014/main" id="{8570ACC9-FC2B-9B45-AEDF-41D0774EC203}"/>
              </a:ext>
            </a:extLst>
          </p:cNvPr>
          <p:cNvSpPr/>
          <p:nvPr/>
        </p:nvSpPr>
        <p:spPr>
          <a:xfrm>
            <a:off x="-203200" y="431535"/>
            <a:ext cx="5379357" cy="1192742"/>
          </a:xfrm>
          <a:prstGeom prst="roundRect">
            <a:avLst/>
          </a:prstGeom>
          <a:solidFill>
            <a:schemeClr val="accent6">
              <a:lumMod val="75000"/>
              <a:alpha val="6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A5883661-4C56-3346-8318-2536360EF5FE}"/>
              </a:ext>
            </a:extLst>
          </p:cNvPr>
          <p:cNvSpPr>
            <a:spLocks noGrp="1"/>
          </p:cNvSpPr>
          <p:nvPr>
            <p:ph type="title"/>
          </p:nvPr>
        </p:nvSpPr>
        <p:spPr>
          <a:xfrm>
            <a:off x="668079" y="387392"/>
            <a:ext cx="2798135" cy="1325563"/>
          </a:xfrm>
        </p:spPr>
        <p:txBody>
          <a:bodyPr/>
          <a:lstStyle/>
          <a:p>
            <a:r>
              <a:rPr lang="de-DE" b="1" dirty="0">
                <a:latin typeface="Arial" panose="020B0604020202020204" pitchFamily="34" charset="0"/>
                <a:cs typeface="Arial" panose="020B0604020202020204" pitchFamily="34" charset="0"/>
              </a:rPr>
              <a:t>Literatur</a:t>
            </a:r>
          </a:p>
        </p:txBody>
      </p:sp>
      <p:grpSp>
        <p:nvGrpSpPr>
          <p:cNvPr id="6" name="Gruppieren 5">
            <a:extLst>
              <a:ext uri="{FF2B5EF4-FFF2-40B4-BE49-F238E27FC236}">
                <a16:creationId xmlns:a16="http://schemas.microsoft.com/office/drawing/2014/main" id="{82AAA81D-79E2-8F4F-85CC-B06317B4C78F}"/>
              </a:ext>
            </a:extLst>
          </p:cNvPr>
          <p:cNvGrpSpPr/>
          <p:nvPr/>
        </p:nvGrpSpPr>
        <p:grpSpPr>
          <a:xfrm>
            <a:off x="8725788" y="-537199"/>
            <a:ext cx="4399039" cy="7932397"/>
            <a:chOff x="8788400" y="-582612"/>
            <a:chExt cx="4399039" cy="7932397"/>
          </a:xfrm>
        </p:grpSpPr>
        <p:sp>
          <p:nvSpPr>
            <p:cNvPr id="7" name="Oval 6">
              <a:extLst>
                <a:ext uri="{FF2B5EF4-FFF2-40B4-BE49-F238E27FC236}">
                  <a16:creationId xmlns:a16="http://schemas.microsoft.com/office/drawing/2014/main" id="{84322290-78CB-6C4F-92AB-CC0F870A23AF}"/>
                </a:ext>
              </a:extLst>
            </p:cNvPr>
            <p:cNvSpPr/>
            <p:nvPr/>
          </p:nvSpPr>
          <p:spPr>
            <a:xfrm>
              <a:off x="8788400" y="-582612"/>
              <a:ext cx="4399039" cy="4351338"/>
            </a:xfrm>
            <a:prstGeom prst="ellipse">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 name="Oval 7">
              <a:extLst>
                <a:ext uri="{FF2B5EF4-FFF2-40B4-BE49-F238E27FC236}">
                  <a16:creationId xmlns:a16="http://schemas.microsoft.com/office/drawing/2014/main" id="{87CDCCB8-4F48-9043-B6BF-A571F182EA3B}"/>
                </a:ext>
              </a:extLst>
            </p:cNvPr>
            <p:cNvSpPr/>
            <p:nvPr/>
          </p:nvSpPr>
          <p:spPr>
            <a:xfrm>
              <a:off x="8788401" y="2998447"/>
              <a:ext cx="4399038" cy="4351338"/>
            </a:xfrm>
            <a:prstGeom prst="ellipse">
              <a:avLst/>
            </a:prstGeom>
            <a:solidFill>
              <a:schemeClr val="accent6">
                <a:lumMod val="75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 name="Inhaltsplatzhalter 2">
            <a:extLst>
              <a:ext uri="{FF2B5EF4-FFF2-40B4-BE49-F238E27FC236}">
                <a16:creationId xmlns:a16="http://schemas.microsoft.com/office/drawing/2014/main" id="{C81A1C64-1577-D64C-8818-5039F6EE525F}"/>
              </a:ext>
            </a:extLst>
          </p:cNvPr>
          <p:cNvSpPr>
            <a:spLocks noGrp="1"/>
          </p:cNvSpPr>
          <p:nvPr>
            <p:ph idx="1"/>
          </p:nvPr>
        </p:nvSpPr>
        <p:spPr>
          <a:xfrm>
            <a:off x="113834" y="1962150"/>
            <a:ext cx="11905129" cy="4895850"/>
          </a:xfrm>
        </p:spPr>
        <p:txBody>
          <a:bodyPr>
            <a:normAutofit fontScale="40000" lnSpcReduction="20000"/>
          </a:bodyPr>
          <a:lstStyle/>
          <a:p>
            <a:pPr lvl="0"/>
            <a:r>
              <a:rPr lang="de-AT" sz="3500" dirty="0">
                <a:latin typeface="Arial" panose="020B0604020202020204" pitchFamily="34" charset="0"/>
                <a:cs typeface="Arial" panose="020B0604020202020204" pitchFamily="34" charset="0"/>
              </a:rPr>
              <a:t>Klee, S. L. (2005). Einstieg in den Lehrberuf: Untersuchungen zur Identitätsentwicklung von Lehrerinnen und Lehrern im ersten Berufsjahr (Vol. 9). University </a:t>
            </a:r>
            <a:r>
              <a:rPr lang="de-AT" sz="3500" dirty="0" err="1">
                <a:latin typeface="Arial" panose="020B0604020202020204" pitchFamily="34" charset="0"/>
                <a:cs typeface="Arial" panose="020B0604020202020204" pitchFamily="34" charset="0"/>
              </a:rPr>
              <a:t>of</a:t>
            </a:r>
            <a:r>
              <a:rPr lang="de-AT" sz="3500" dirty="0">
                <a:latin typeface="Arial" panose="020B0604020202020204" pitchFamily="34" charset="0"/>
                <a:cs typeface="Arial" panose="020B0604020202020204" pitchFamily="34" charset="0"/>
              </a:rPr>
              <a:t> </a:t>
            </a:r>
            <a:r>
              <a:rPr lang="de-AT" sz="3500" dirty="0" err="1">
                <a:latin typeface="Arial" panose="020B0604020202020204" pitchFamily="34" charset="0"/>
                <a:cs typeface="Arial" panose="020B0604020202020204" pitchFamily="34" charset="0"/>
              </a:rPr>
              <a:t>Zurich</a:t>
            </a:r>
            <a:r>
              <a:rPr lang="de-AT" sz="3500" dirty="0">
                <a:latin typeface="Arial" panose="020B0604020202020204" pitchFamily="34" charset="0"/>
                <a:cs typeface="Arial" panose="020B0604020202020204" pitchFamily="34" charset="0"/>
              </a:rPr>
              <a:t>.</a:t>
            </a:r>
          </a:p>
          <a:p>
            <a:pPr lvl="0"/>
            <a:r>
              <a:rPr lang="en-US" sz="3500" dirty="0" err="1">
                <a:latin typeface="Arial" panose="020B0604020202020204" pitchFamily="34" charset="0"/>
                <a:cs typeface="Arial" panose="020B0604020202020204" pitchFamily="34" charset="0"/>
              </a:rPr>
              <a:t>Kotera</a:t>
            </a:r>
            <a:r>
              <a:rPr lang="en-US" sz="3500" dirty="0">
                <a:latin typeface="Arial" panose="020B0604020202020204" pitchFamily="34" charset="0"/>
                <a:cs typeface="Arial" panose="020B0604020202020204" pitchFamily="34" charset="0"/>
              </a:rPr>
              <a:t>, Y., </a:t>
            </a:r>
            <a:r>
              <a:rPr lang="en-US" sz="3500" dirty="0" err="1">
                <a:latin typeface="Arial" panose="020B0604020202020204" pitchFamily="34" charset="0"/>
                <a:cs typeface="Arial" panose="020B0604020202020204" pitchFamily="34" charset="0"/>
              </a:rPr>
              <a:t>Aledeh</a:t>
            </a:r>
            <a:r>
              <a:rPr lang="en-US" sz="3500" dirty="0">
                <a:latin typeface="Arial" panose="020B0604020202020204" pitchFamily="34" charset="0"/>
                <a:cs typeface="Arial" panose="020B0604020202020204" pitchFamily="34" charset="0"/>
              </a:rPr>
              <a:t>, M., Barnes, K., </a:t>
            </a:r>
            <a:r>
              <a:rPr lang="en-US" sz="3500" dirty="0" err="1">
                <a:latin typeface="Arial" panose="020B0604020202020204" pitchFamily="34" charset="0"/>
                <a:cs typeface="Arial" panose="020B0604020202020204" pitchFamily="34" charset="0"/>
              </a:rPr>
              <a:t>Rushforth</a:t>
            </a:r>
            <a:r>
              <a:rPr lang="en-US" sz="3500" dirty="0">
                <a:latin typeface="Arial" panose="020B0604020202020204" pitchFamily="34" charset="0"/>
                <a:cs typeface="Arial" panose="020B0604020202020204" pitchFamily="34" charset="0"/>
              </a:rPr>
              <a:t>, A., Adam, H., &amp; </a:t>
            </a:r>
            <a:r>
              <a:rPr lang="en-US" sz="3500" dirty="0" err="1">
                <a:latin typeface="Arial" panose="020B0604020202020204" pitchFamily="34" charset="0"/>
                <a:cs typeface="Arial" panose="020B0604020202020204" pitchFamily="34" charset="0"/>
              </a:rPr>
              <a:t>Riswani</a:t>
            </a:r>
            <a:r>
              <a:rPr lang="en-US" sz="3500" dirty="0">
                <a:latin typeface="Arial" panose="020B0604020202020204" pitchFamily="34" charset="0"/>
                <a:cs typeface="Arial" panose="020B0604020202020204" pitchFamily="34" charset="0"/>
              </a:rPr>
              <a:t>, R. (2022). Academic Motivation of Indonesian University Students: Relationship with Self-Compassion and Resilience. </a:t>
            </a:r>
            <a:r>
              <a:rPr lang="de-AT" sz="3500" dirty="0" err="1">
                <a:latin typeface="Arial" panose="020B0604020202020204" pitchFamily="34" charset="0"/>
                <a:cs typeface="Arial" panose="020B0604020202020204" pitchFamily="34" charset="0"/>
              </a:rPr>
              <a:t>Healthcare</a:t>
            </a:r>
            <a:r>
              <a:rPr lang="de-AT" sz="3500" dirty="0">
                <a:latin typeface="Arial" panose="020B0604020202020204" pitchFamily="34" charset="0"/>
                <a:cs typeface="Arial" panose="020B0604020202020204" pitchFamily="34" charset="0"/>
              </a:rPr>
              <a:t> (Basel, </a:t>
            </a:r>
            <a:r>
              <a:rPr lang="de-AT" sz="3500" dirty="0" err="1">
                <a:latin typeface="Arial" panose="020B0604020202020204" pitchFamily="34" charset="0"/>
                <a:cs typeface="Arial" panose="020B0604020202020204" pitchFamily="34" charset="0"/>
              </a:rPr>
              <a:t>Switzerland</a:t>
            </a:r>
            <a:r>
              <a:rPr lang="de-AT" sz="3500" dirty="0">
                <a:latin typeface="Arial" panose="020B0604020202020204" pitchFamily="34" charset="0"/>
                <a:cs typeface="Arial" panose="020B0604020202020204" pitchFamily="34" charset="0"/>
              </a:rPr>
              <a:t>), 10(10), 2092. </a:t>
            </a:r>
            <a:r>
              <a:rPr lang="de-AT" sz="3500" u="sng"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https://doi.org/10.3390/healthcare10102092</a:t>
            </a:r>
            <a:endParaRPr lang="de-AT" sz="3500" dirty="0">
              <a:latin typeface="Arial" panose="020B0604020202020204" pitchFamily="34" charset="0"/>
              <a:cs typeface="Arial" panose="020B0604020202020204" pitchFamily="34" charset="0"/>
            </a:endParaRPr>
          </a:p>
          <a:p>
            <a:pPr lvl="0"/>
            <a:r>
              <a:rPr lang="de-AT" sz="3500" dirty="0">
                <a:latin typeface="Arial" panose="020B0604020202020204" pitchFamily="34" charset="0"/>
                <a:cs typeface="Arial" panose="020B0604020202020204" pitchFamily="34" charset="0"/>
              </a:rPr>
              <a:t>Luchsinger,2010 </a:t>
            </a:r>
            <a:r>
              <a:rPr lang="de-AT" sz="3500" dirty="0" err="1">
                <a:latin typeface="Arial" panose="020B0604020202020204" pitchFamily="34" charset="0"/>
                <a:cs typeface="Arial" panose="020B0604020202020204" pitchFamily="34" charset="0"/>
              </a:rPr>
              <a:t>Luchsinger</a:t>
            </a:r>
            <a:r>
              <a:rPr lang="de-AT" sz="3500" dirty="0">
                <a:latin typeface="Arial" panose="020B0604020202020204" pitchFamily="34" charset="0"/>
                <a:cs typeface="Arial" panose="020B0604020202020204" pitchFamily="34" charset="0"/>
              </a:rPr>
              <a:t>, S. (2010). Zur Persönlichkeit </a:t>
            </a:r>
            <a:r>
              <a:rPr lang="de-AT" sz="3500" dirty="0" err="1">
                <a:latin typeface="Arial" panose="020B0604020202020204" pitchFamily="34" charset="0"/>
                <a:cs typeface="Arial" panose="020B0604020202020204" pitchFamily="34" charset="0"/>
              </a:rPr>
              <a:t>resilienter</a:t>
            </a:r>
            <a:r>
              <a:rPr lang="de-AT" sz="3500" dirty="0">
                <a:latin typeface="Arial" panose="020B0604020202020204" pitchFamily="34" charset="0"/>
                <a:cs typeface="Arial" panose="020B0604020202020204" pitchFamily="34" charset="0"/>
              </a:rPr>
              <a:t> Lehrpersonen –Selbstkonzept, Selbstwirksamkeit und proaktive Einstellung. Zürcher Hochschule für Angewandte Wissenschaften. S. 12-15 und S. 81</a:t>
            </a:r>
          </a:p>
          <a:p>
            <a:pPr lvl="0"/>
            <a:r>
              <a:rPr lang="de-AT" sz="3500" dirty="0" err="1">
                <a:latin typeface="Arial" panose="020B0604020202020204" pitchFamily="34" charset="0"/>
                <a:cs typeface="Arial" panose="020B0604020202020204" pitchFamily="34" charset="0"/>
              </a:rPr>
              <a:t>Manzano</a:t>
            </a:r>
            <a:r>
              <a:rPr lang="de-AT" sz="3500" dirty="0">
                <a:latin typeface="Arial" panose="020B0604020202020204" pitchFamily="34" charset="0"/>
                <a:cs typeface="Arial" panose="020B0604020202020204" pitchFamily="34" charset="0"/>
              </a:rPr>
              <a:t>-Sánchez, D., Gómez-</a:t>
            </a:r>
            <a:r>
              <a:rPr lang="de-AT" sz="3500" dirty="0" err="1">
                <a:latin typeface="Arial" panose="020B0604020202020204" pitchFamily="34" charset="0"/>
                <a:cs typeface="Arial" panose="020B0604020202020204" pitchFamily="34" charset="0"/>
              </a:rPr>
              <a:t>Marmol</a:t>
            </a:r>
            <a:r>
              <a:rPr lang="de-AT" sz="3500" dirty="0">
                <a:latin typeface="Arial" panose="020B0604020202020204" pitchFamily="34" charset="0"/>
                <a:cs typeface="Arial" panose="020B0604020202020204" pitchFamily="34" charset="0"/>
              </a:rPr>
              <a:t>, A., Jiménez-</a:t>
            </a:r>
            <a:r>
              <a:rPr lang="de-AT" sz="3500" dirty="0" err="1">
                <a:latin typeface="Arial" panose="020B0604020202020204" pitchFamily="34" charset="0"/>
                <a:cs typeface="Arial" panose="020B0604020202020204" pitchFamily="34" charset="0"/>
              </a:rPr>
              <a:t>Parra</a:t>
            </a:r>
            <a:r>
              <a:rPr lang="de-AT" sz="3500" dirty="0">
                <a:latin typeface="Arial" panose="020B0604020202020204" pitchFamily="34" charset="0"/>
                <a:cs typeface="Arial" panose="020B0604020202020204" pitchFamily="34" charset="0"/>
              </a:rPr>
              <a:t>, J. F., Gil </a:t>
            </a:r>
            <a:r>
              <a:rPr lang="de-AT" sz="3500" dirty="0" err="1">
                <a:latin typeface="Arial" panose="020B0604020202020204" pitchFamily="34" charset="0"/>
                <a:cs typeface="Arial" panose="020B0604020202020204" pitchFamily="34" charset="0"/>
              </a:rPr>
              <a:t>Bohórquez</a:t>
            </a:r>
            <a:r>
              <a:rPr lang="de-AT" sz="3500" dirty="0">
                <a:latin typeface="Arial" panose="020B0604020202020204" pitchFamily="34" charset="0"/>
                <a:cs typeface="Arial" panose="020B0604020202020204" pitchFamily="34" charset="0"/>
              </a:rPr>
              <a:t>, I., &amp; </a:t>
            </a:r>
            <a:r>
              <a:rPr lang="de-AT" sz="3500" dirty="0" err="1">
                <a:latin typeface="Arial" panose="020B0604020202020204" pitchFamily="34" charset="0"/>
                <a:cs typeface="Arial" panose="020B0604020202020204" pitchFamily="34" charset="0"/>
              </a:rPr>
              <a:t>Valero</a:t>
            </a:r>
            <a:r>
              <a:rPr lang="de-AT" sz="3500" dirty="0">
                <a:latin typeface="Arial" panose="020B0604020202020204" pitchFamily="34" charset="0"/>
                <a:cs typeface="Arial" panose="020B0604020202020204" pitchFamily="34" charset="0"/>
              </a:rPr>
              <a:t>-Valenzuela, A. (2021). </a:t>
            </a:r>
            <a:r>
              <a:rPr lang="en-US" sz="3500" dirty="0">
                <a:latin typeface="Arial" panose="020B0604020202020204" pitchFamily="34" charset="0"/>
                <a:cs typeface="Arial" panose="020B0604020202020204" pitchFamily="34" charset="0"/>
              </a:rPr>
              <a:t>Motivational profiles and their relationship with responsibility, school social climate and resilience in high school students. </a:t>
            </a:r>
            <a:r>
              <a:rPr lang="en-US" sz="3500" dirty="0" err="1">
                <a:latin typeface="Arial" panose="020B0604020202020204" pitchFamily="34" charset="0"/>
                <a:cs typeface="Arial" panose="020B0604020202020204" pitchFamily="34" charset="0"/>
              </a:rPr>
              <a:t>PloS</a:t>
            </a:r>
            <a:r>
              <a:rPr lang="en-US" sz="3500" dirty="0">
                <a:latin typeface="Arial" panose="020B0604020202020204" pitchFamily="34" charset="0"/>
                <a:cs typeface="Arial" panose="020B0604020202020204" pitchFamily="34" charset="0"/>
              </a:rPr>
              <a:t> one, 16(8), e0256293. </a:t>
            </a:r>
            <a:endParaRPr lang="de-AT" sz="3500" dirty="0">
              <a:latin typeface="Arial" panose="020B0604020202020204" pitchFamily="34" charset="0"/>
              <a:cs typeface="Arial" panose="020B0604020202020204" pitchFamily="34" charset="0"/>
            </a:endParaRPr>
          </a:p>
          <a:p>
            <a:pPr lvl="0"/>
            <a:r>
              <a:rPr lang="en-US" sz="3500" dirty="0" err="1">
                <a:latin typeface="Arial" panose="020B0604020202020204" pitchFamily="34" charset="0"/>
                <a:cs typeface="Arial" panose="020B0604020202020204" pitchFamily="34" charset="0"/>
              </a:rPr>
              <a:t>Masten</a:t>
            </a:r>
            <a:r>
              <a:rPr lang="en-US" sz="3500" dirty="0">
                <a:latin typeface="Arial" panose="020B0604020202020204" pitchFamily="34" charset="0"/>
                <a:cs typeface="Arial" panose="020B0604020202020204" pitchFamily="34" charset="0"/>
              </a:rPr>
              <a:t>, A. S., &amp; </a:t>
            </a:r>
            <a:r>
              <a:rPr lang="en-US" sz="3500" dirty="0" err="1">
                <a:latin typeface="Arial" panose="020B0604020202020204" pitchFamily="34" charset="0"/>
                <a:cs typeface="Arial" panose="020B0604020202020204" pitchFamily="34" charset="0"/>
              </a:rPr>
              <a:t>Obradović</a:t>
            </a:r>
            <a:r>
              <a:rPr lang="en-US" sz="3500" dirty="0">
                <a:latin typeface="Arial" panose="020B0604020202020204" pitchFamily="34" charset="0"/>
                <a:cs typeface="Arial" panose="020B0604020202020204" pitchFamily="34" charset="0"/>
              </a:rPr>
              <a:t>, J. (2018). Resilience in development: The importance of early childhood. </a:t>
            </a:r>
            <a:r>
              <a:rPr lang="de-AT" sz="3500" dirty="0">
                <a:latin typeface="Arial" panose="020B0604020202020204" pitchFamily="34" charset="0"/>
                <a:cs typeface="Arial" panose="020B0604020202020204" pitchFamily="34" charset="0"/>
              </a:rPr>
              <a:t>Cambridge University Press.</a:t>
            </a:r>
          </a:p>
          <a:p>
            <a:pPr lvl="0"/>
            <a:r>
              <a:rPr lang="de-AT" sz="3500" dirty="0">
                <a:latin typeface="Arial" panose="020B0604020202020204" pitchFamily="34" charset="0"/>
                <a:cs typeface="Arial" panose="020B0604020202020204" pitchFamily="34" charset="0"/>
              </a:rPr>
              <a:t>Mayr, J. &amp; </a:t>
            </a:r>
            <a:r>
              <a:rPr lang="de-AT" sz="3500" dirty="0" err="1">
                <a:latin typeface="Arial" panose="020B0604020202020204" pitchFamily="34" charset="0"/>
                <a:cs typeface="Arial" panose="020B0604020202020204" pitchFamily="34" charset="0"/>
              </a:rPr>
              <a:t>Neuweg</a:t>
            </a:r>
            <a:r>
              <a:rPr lang="de-AT" sz="3500" dirty="0">
                <a:latin typeface="Arial" panose="020B0604020202020204" pitchFamily="34" charset="0"/>
                <a:cs typeface="Arial" panose="020B0604020202020204" pitchFamily="34" charset="0"/>
              </a:rPr>
              <a:t>, G. H. (2006). Der </a:t>
            </a:r>
            <a:r>
              <a:rPr lang="de-AT" sz="3500" dirty="0" err="1">
                <a:latin typeface="Arial" panose="020B0604020202020204" pitchFamily="34" charset="0"/>
                <a:cs typeface="Arial" panose="020B0604020202020204" pitchFamily="34" charset="0"/>
              </a:rPr>
              <a:t>Persönlichkeitsansatz</a:t>
            </a:r>
            <a:r>
              <a:rPr lang="de-AT" sz="3500" dirty="0">
                <a:latin typeface="Arial" panose="020B0604020202020204" pitchFamily="34" charset="0"/>
                <a:cs typeface="Arial" panose="020B0604020202020204" pitchFamily="34" charset="0"/>
              </a:rPr>
              <a:t> in der Lehrer/innen/</a:t>
            </a:r>
            <a:r>
              <a:rPr lang="de-AT" sz="3500" dirty="0" err="1">
                <a:latin typeface="Arial" panose="020B0604020202020204" pitchFamily="34" charset="0"/>
                <a:cs typeface="Arial" panose="020B0604020202020204" pitchFamily="34" charset="0"/>
              </a:rPr>
              <a:t>forschung</a:t>
            </a:r>
            <a:r>
              <a:rPr lang="de-AT" sz="3500" dirty="0">
                <a:latin typeface="Arial" panose="020B0604020202020204" pitchFamily="34" charset="0"/>
                <a:cs typeface="Arial" panose="020B0604020202020204" pitchFamily="34" charset="0"/>
              </a:rPr>
              <a:t>. </a:t>
            </a:r>
            <a:r>
              <a:rPr lang="de-AT" sz="3500" dirty="0" err="1">
                <a:latin typeface="Arial" panose="020B0604020202020204" pitchFamily="34" charset="0"/>
                <a:cs typeface="Arial" panose="020B0604020202020204" pitchFamily="34" charset="0"/>
              </a:rPr>
              <a:t>Grundsätzliche</a:t>
            </a:r>
            <a:r>
              <a:rPr lang="de-AT" sz="3500" dirty="0">
                <a:latin typeface="Arial" panose="020B0604020202020204" pitchFamily="34" charset="0"/>
                <a:cs typeface="Arial" panose="020B0604020202020204" pitchFamily="34" charset="0"/>
              </a:rPr>
              <a:t> </a:t>
            </a:r>
            <a:r>
              <a:rPr lang="de-AT" sz="3500" dirty="0" err="1">
                <a:latin typeface="Arial" panose="020B0604020202020204" pitchFamily="34" charset="0"/>
                <a:cs typeface="Arial" panose="020B0604020202020204" pitchFamily="34" charset="0"/>
              </a:rPr>
              <a:t>Überlegungen</a:t>
            </a:r>
            <a:r>
              <a:rPr lang="de-AT" sz="3500" dirty="0">
                <a:latin typeface="Arial" panose="020B0604020202020204" pitchFamily="34" charset="0"/>
                <a:cs typeface="Arial" panose="020B0604020202020204" pitchFamily="34" charset="0"/>
              </a:rPr>
              <a:t>, exemplarische Befunde und Implikationen </a:t>
            </a:r>
            <a:r>
              <a:rPr lang="de-AT" sz="3500" dirty="0" err="1">
                <a:latin typeface="Arial" panose="020B0604020202020204" pitchFamily="34" charset="0"/>
                <a:cs typeface="Arial" panose="020B0604020202020204" pitchFamily="34" charset="0"/>
              </a:rPr>
              <a:t>für</a:t>
            </a:r>
            <a:r>
              <a:rPr lang="de-AT" sz="3500" dirty="0">
                <a:latin typeface="Arial" panose="020B0604020202020204" pitchFamily="34" charset="0"/>
                <a:cs typeface="Arial" panose="020B0604020202020204" pitchFamily="34" charset="0"/>
              </a:rPr>
              <a:t> die Lehrer/innen/</a:t>
            </a:r>
            <a:r>
              <a:rPr lang="de-AT" sz="3500" dirty="0" err="1">
                <a:latin typeface="Arial" panose="020B0604020202020204" pitchFamily="34" charset="0"/>
                <a:cs typeface="Arial" panose="020B0604020202020204" pitchFamily="34" charset="0"/>
              </a:rPr>
              <a:t>bildung</a:t>
            </a:r>
            <a:r>
              <a:rPr lang="de-AT" sz="3500" dirty="0">
                <a:latin typeface="Arial" panose="020B0604020202020204" pitchFamily="34" charset="0"/>
                <a:cs typeface="Arial" panose="020B0604020202020204" pitchFamily="34" charset="0"/>
              </a:rPr>
              <a:t>. In M. Heinrich &amp; U. Greiner (Hrsg.), Schauen, was ’rauskommt. </a:t>
            </a:r>
            <a:r>
              <a:rPr lang="de-AT" sz="3500" dirty="0" err="1">
                <a:latin typeface="Arial" panose="020B0604020202020204" pitchFamily="34" charset="0"/>
                <a:cs typeface="Arial" panose="020B0604020202020204" pitchFamily="34" charset="0"/>
              </a:rPr>
              <a:t>Kompetenzförderung</a:t>
            </a:r>
            <a:r>
              <a:rPr lang="de-AT" sz="3500" dirty="0">
                <a:latin typeface="Arial" panose="020B0604020202020204" pitchFamily="34" charset="0"/>
                <a:cs typeface="Arial" panose="020B0604020202020204" pitchFamily="34" charset="0"/>
              </a:rPr>
              <a:t>, Evaluation und Systemsteuerung im Bildungswesen (S. 183–206). Wien: </a:t>
            </a:r>
            <a:r>
              <a:rPr lang="de-AT" sz="3500" dirty="0" err="1">
                <a:latin typeface="Arial" panose="020B0604020202020204" pitchFamily="34" charset="0"/>
                <a:cs typeface="Arial" panose="020B0604020202020204" pitchFamily="34" charset="0"/>
              </a:rPr>
              <a:t>Lit</a:t>
            </a:r>
            <a:r>
              <a:rPr lang="de-AT" sz="3500" dirty="0">
                <a:latin typeface="Arial" panose="020B0604020202020204" pitchFamily="34" charset="0"/>
                <a:cs typeface="Arial" panose="020B0604020202020204" pitchFamily="34" charset="0"/>
              </a:rPr>
              <a:t>.</a:t>
            </a:r>
          </a:p>
          <a:p>
            <a:pPr lvl="0"/>
            <a:r>
              <a:rPr lang="de-AT" sz="3500" dirty="0" err="1">
                <a:latin typeface="Arial" panose="020B0604020202020204" pitchFamily="34" charset="0"/>
                <a:cs typeface="Arial" panose="020B0604020202020204" pitchFamily="34" charset="0"/>
              </a:rPr>
              <a:t>Nieto</a:t>
            </a:r>
            <a:r>
              <a:rPr lang="de-AT" sz="3500" dirty="0">
                <a:latin typeface="Arial" panose="020B0604020202020204" pitchFamily="34" charset="0"/>
                <a:cs typeface="Arial" panose="020B0604020202020204" pitchFamily="34" charset="0"/>
              </a:rPr>
              <a:t>, M., Visier‐Alfonso, M. E., Silvestre, I. N., Bravo, B. N., Serrano, J. P. &amp; </a:t>
            </a:r>
            <a:r>
              <a:rPr lang="de-AT" sz="3500" dirty="0" err="1">
                <a:latin typeface="Arial" panose="020B0604020202020204" pitchFamily="34" charset="0"/>
                <a:cs typeface="Arial" panose="020B0604020202020204" pitchFamily="34" charset="0"/>
              </a:rPr>
              <a:t>Vizcaíno</a:t>
            </a:r>
            <a:r>
              <a:rPr lang="de-AT" sz="3500" dirty="0">
                <a:latin typeface="Arial" panose="020B0604020202020204" pitchFamily="34" charset="0"/>
                <a:cs typeface="Arial" panose="020B0604020202020204" pitchFamily="34" charset="0"/>
              </a:rPr>
              <a:t>, V. M. (2022). </a:t>
            </a:r>
            <a:r>
              <a:rPr lang="en-US" sz="3500" dirty="0">
                <a:latin typeface="Arial" panose="020B0604020202020204" pitchFamily="34" charset="0"/>
                <a:cs typeface="Arial" panose="020B0604020202020204" pitchFamily="34" charset="0"/>
              </a:rPr>
              <a:t>Relation between resilience and personality traits: the role of hopelessness and age. Scandinavian Journal of Psychology, 64(1), 53–59. https://</a:t>
            </a:r>
            <a:r>
              <a:rPr lang="en-US" sz="3500" dirty="0" err="1">
                <a:latin typeface="Arial" panose="020B0604020202020204" pitchFamily="34" charset="0"/>
                <a:cs typeface="Arial" panose="020B0604020202020204" pitchFamily="34" charset="0"/>
              </a:rPr>
              <a:t>doi.org</a:t>
            </a:r>
            <a:r>
              <a:rPr lang="en-US" sz="3500" dirty="0">
                <a:latin typeface="Arial" panose="020B0604020202020204" pitchFamily="34" charset="0"/>
                <a:cs typeface="Arial" panose="020B0604020202020204" pitchFamily="34" charset="0"/>
              </a:rPr>
              <a:t>/10.1111/sjop.12866</a:t>
            </a:r>
            <a:endParaRPr lang="de-AT" sz="3500" dirty="0">
              <a:latin typeface="Arial" panose="020B0604020202020204" pitchFamily="34" charset="0"/>
              <a:cs typeface="Arial" panose="020B0604020202020204" pitchFamily="34" charset="0"/>
            </a:endParaRPr>
          </a:p>
          <a:p>
            <a:pPr lvl="0"/>
            <a:r>
              <a:rPr lang="en-US" sz="3500" dirty="0">
                <a:latin typeface="Arial" panose="020B0604020202020204" pitchFamily="34" charset="0"/>
                <a:cs typeface="Arial" panose="020B0604020202020204" pitchFamily="34" charset="0"/>
              </a:rPr>
              <a:t>Paris, A., Grindle, C., Baker, P., Brown, F. J., Green, B., &amp; Ferreira, N. (2021). Exposure to challenging </a:t>
            </a:r>
            <a:r>
              <a:rPr lang="en-US" sz="3500" dirty="0" err="1">
                <a:latin typeface="Arial" panose="020B0604020202020204" pitchFamily="34" charset="0"/>
                <a:cs typeface="Arial" panose="020B0604020202020204" pitchFamily="34" charset="0"/>
              </a:rPr>
              <a:t>behaviour</a:t>
            </a:r>
            <a:r>
              <a:rPr lang="en-US" sz="3500" dirty="0">
                <a:latin typeface="Arial" panose="020B0604020202020204" pitchFamily="34" charset="0"/>
                <a:cs typeface="Arial" panose="020B0604020202020204" pitchFamily="34" charset="0"/>
              </a:rPr>
              <a:t> and staff psychological well-being: The importance of psychological flexibility and </a:t>
            </a:r>
            <a:r>
              <a:rPr lang="en-US" sz="3500" dirty="0" err="1">
                <a:latin typeface="Arial" panose="020B0604020202020204" pitchFamily="34" charset="0"/>
                <a:cs typeface="Arial" panose="020B0604020202020204" pitchFamily="34" charset="0"/>
              </a:rPr>
              <a:t>organisational</a:t>
            </a:r>
            <a:r>
              <a:rPr lang="en-US" sz="3500" dirty="0">
                <a:latin typeface="Arial" panose="020B0604020202020204" pitchFamily="34" charset="0"/>
                <a:cs typeface="Arial" panose="020B0604020202020204" pitchFamily="34" charset="0"/>
              </a:rPr>
              <a:t> support in special education settings. Research in developmental disabilities, 116, 104027. </a:t>
            </a:r>
            <a:endParaRPr lang="de-AT" sz="3500" dirty="0">
              <a:latin typeface="Arial" panose="020B0604020202020204" pitchFamily="34" charset="0"/>
              <a:cs typeface="Arial" panose="020B0604020202020204" pitchFamily="34" charset="0"/>
            </a:endParaRPr>
          </a:p>
          <a:p>
            <a:pPr lvl="0"/>
            <a:r>
              <a:rPr lang="de-AT" sz="3500" dirty="0" err="1">
                <a:latin typeface="Arial" panose="020B0604020202020204" pitchFamily="34" charset="0"/>
                <a:cs typeface="Arial" panose="020B0604020202020204" pitchFamily="34" charset="0"/>
              </a:rPr>
              <a:t>Siemund</a:t>
            </a:r>
            <a:r>
              <a:rPr lang="de-AT" sz="3500" dirty="0">
                <a:latin typeface="Arial" panose="020B0604020202020204" pitchFamily="34" charset="0"/>
                <a:cs typeface="Arial" panose="020B0604020202020204" pitchFamily="34" charset="0"/>
              </a:rPr>
              <a:t>, S. (2013). Arbeitszufriedenheit und Arbeitsmotivation. In: Arbeitszufriedenheit in der Zeitarbeit. </a:t>
            </a:r>
            <a:r>
              <a:rPr lang="en-US" sz="3500" dirty="0">
                <a:latin typeface="Arial" panose="020B0604020202020204" pitchFamily="34" charset="0"/>
                <a:cs typeface="Arial" panose="020B0604020202020204" pitchFamily="34" charset="0"/>
              </a:rPr>
              <a:t>Springer VS, Wiesbaden. https://</a:t>
            </a:r>
            <a:r>
              <a:rPr lang="en-US" sz="3500" dirty="0" err="1">
                <a:latin typeface="Arial" panose="020B0604020202020204" pitchFamily="34" charset="0"/>
                <a:cs typeface="Arial" panose="020B0604020202020204" pitchFamily="34" charset="0"/>
              </a:rPr>
              <a:t>doi.org</a:t>
            </a:r>
            <a:r>
              <a:rPr lang="en-US" sz="3500" dirty="0">
                <a:latin typeface="Arial" panose="020B0604020202020204" pitchFamily="34" charset="0"/>
                <a:cs typeface="Arial" panose="020B0604020202020204" pitchFamily="34" charset="0"/>
              </a:rPr>
              <a:t>/10.1007/978-3-658-00200-8_4</a:t>
            </a:r>
            <a:endParaRPr lang="de-AT" sz="3500" dirty="0">
              <a:latin typeface="Arial" panose="020B0604020202020204" pitchFamily="34" charset="0"/>
              <a:cs typeface="Arial" panose="020B0604020202020204" pitchFamily="34" charset="0"/>
            </a:endParaRPr>
          </a:p>
          <a:p>
            <a:pPr lvl="0"/>
            <a:r>
              <a:rPr lang="de-AT" sz="3500" dirty="0">
                <a:latin typeface="Arial" panose="020B0604020202020204" pitchFamily="34" charset="0"/>
                <a:cs typeface="Arial" panose="020B0604020202020204" pitchFamily="34" charset="0"/>
              </a:rPr>
              <a:t> Thun-Hohenstein, L., Lampert, K., &amp; Altendorfer-Kling, U. (2020). Resilienz–Geschichte, Modelle und Anwendung. Zeitschrift für Psychodrama und Soziometrie, 19(1), 7-20.</a:t>
            </a:r>
          </a:p>
          <a:p>
            <a:pPr lvl="0"/>
            <a:r>
              <a:rPr lang="de-AT" sz="3500" dirty="0">
                <a:latin typeface="Arial" panose="020B0604020202020204" pitchFamily="34" charset="0"/>
                <a:cs typeface="Arial" panose="020B0604020202020204" pitchFamily="34" charset="0"/>
              </a:rPr>
              <a:t>Ziegler, M. (2023). Motivation und Arbeitszufriedenheit. https://</a:t>
            </a:r>
            <a:r>
              <a:rPr lang="de-AT" sz="3500" dirty="0" err="1">
                <a:latin typeface="Arial" panose="020B0604020202020204" pitchFamily="34" charset="0"/>
                <a:cs typeface="Arial" panose="020B0604020202020204" pitchFamily="34" charset="0"/>
              </a:rPr>
              <a:t>doi.org</a:t>
            </a:r>
            <a:r>
              <a:rPr lang="de-AT" sz="3500" dirty="0">
                <a:latin typeface="Arial" panose="020B0604020202020204" pitchFamily="34" charset="0"/>
                <a:cs typeface="Arial" panose="020B0604020202020204" pitchFamily="34" charset="0"/>
              </a:rPr>
              <a:t>/10.5771/9783985721184</a:t>
            </a:r>
          </a:p>
          <a:p>
            <a:pPr algn="just"/>
            <a:endParaRPr lang="de-DE" dirty="0"/>
          </a:p>
        </p:txBody>
      </p:sp>
    </p:spTree>
    <p:extLst>
      <p:ext uri="{BB962C8B-B14F-4D97-AF65-F5344CB8AC3E}">
        <p14:creationId xmlns:p14="http://schemas.microsoft.com/office/powerpoint/2010/main" val="1131062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C9EDB6A0-1825-024A-9949-A8975A81909E}"/>
              </a:ext>
            </a:extLst>
          </p:cNvPr>
          <p:cNvSpPr/>
          <p:nvPr/>
        </p:nvSpPr>
        <p:spPr>
          <a:xfrm>
            <a:off x="0" y="-63"/>
            <a:ext cx="5045529" cy="6857999"/>
          </a:xfrm>
          <a:prstGeom prst="rect">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Sehne 5">
            <a:extLst>
              <a:ext uri="{FF2B5EF4-FFF2-40B4-BE49-F238E27FC236}">
                <a16:creationId xmlns:a16="http://schemas.microsoft.com/office/drawing/2014/main" id="{199BAB4F-35E2-4C4D-8CBE-FE8AAA89548D}"/>
              </a:ext>
            </a:extLst>
          </p:cNvPr>
          <p:cNvSpPr/>
          <p:nvPr/>
        </p:nvSpPr>
        <p:spPr>
          <a:xfrm rot="10800000">
            <a:off x="1877784" y="1"/>
            <a:ext cx="6776358" cy="6857999"/>
          </a:xfrm>
          <a:prstGeom prst="chord">
            <a:avLst>
              <a:gd name="adj1" fmla="val 5166066"/>
              <a:gd name="adj2" fmla="val 16432166"/>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98E42B90-5CEB-144D-98FB-DF1A612BA318}"/>
              </a:ext>
            </a:extLst>
          </p:cNvPr>
          <p:cNvSpPr>
            <a:spLocks noGrp="1"/>
          </p:cNvSpPr>
          <p:nvPr>
            <p:ph type="title"/>
          </p:nvPr>
        </p:nvSpPr>
        <p:spPr>
          <a:xfrm>
            <a:off x="832305" y="2103865"/>
            <a:ext cx="5498335" cy="2650142"/>
          </a:xfrm>
        </p:spPr>
        <p:txBody>
          <a:bodyPr/>
          <a:lstStyle/>
          <a:p>
            <a:pPr algn="ctr"/>
            <a:r>
              <a:rPr lang="de-DE" b="1" dirty="0">
                <a:latin typeface="Arial" panose="020B0604020202020204" pitchFamily="34" charset="0"/>
                <a:cs typeface="Arial" panose="020B0604020202020204" pitchFamily="34" charset="0"/>
              </a:rPr>
              <a:t>Vielen Dank für Ihre Aufmerksamkeit!</a:t>
            </a:r>
          </a:p>
        </p:txBody>
      </p:sp>
      <p:sp>
        <p:nvSpPr>
          <p:cNvPr id="7" name="Sehne 6">
            <a:extLst>
              <a:ext uri="{FF2B5EF4-FFF2-40B4-BE49-F238E27FC236}">
                <a16:creationId xmlns:a16="http://schemas.microsoft.com/office/drawing/2014/main" id="{6F94DDE4-C1A7-AF4A-AB3E-DC6E7126D486}"/>
              </a:ext>
            </a:extLst>
          </p:cNvPr>
          <p:cNvSpPr/>
          <p:nvPr/>
        </p:nvSpPr>
        <p:spPr>
          <a:xfrm>
            <a:off x="7194356" y="-50850"/>
            <a:ext cx="6776358" cy="6951193"/>
          </a:xfrm>
          <a:prstGeom prst="chord">
            <a:avLst>
              <a:gd name="adj1" fmla="val 5166066"/>
              <a:gd name="adj2" fmla="val 16432166"/>
            </a:avLst>
          </a:prstGeom>
          <a:solidFill>
            <a:schemeClr val="accent6">
              <a:lumMod val="60000"/>
              <a:lumOff val="40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F33E9A3E-2D7E-914E-846A-2E7EE66EAE04}"/>
              </a:ext>
            </a:extLst>
          </p:cNvPr>
          <p:cNvSpPr/>
          <p:nvPr/>
        </p:nvSpPr>
        <p:spPr>
          <a:xfrm>
            <a:off x="10802969" y="-76149"/>
            <a:ext cx="1436914" cy="6976492"/>
          </a:xfrm>
          <a:prstGeom prst="rect">
            <a:avLst/>
          </a:prstGeom>
          <a:solidFill>
            <a:schemeClr val="accent6">
              <a:lumMod val="60000"/>
              <a:lumOff val="40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0" name="Gruppieren 19">
            <a:extLst>
              <a:ext uri="{FF2B5EF4-FFF2-40B4-BE49-F238E27FC236}">
                <a16:creationId xmlns:a16="http://schemas.microsoft.com/office/drawing/2014/main" id="{399428F4-5076-EF45-AC5D-CB50ED66D2F7}"/>
              </a:ext>
            </a:extLst>
          </p:cNvPr>
          <p:cNvGrpSpPr/>
          <p:nvPr/>
        </p:nvGrpSpPr>
        <p:grpSpPr>
          <a:xfrm>
            <a:off x="8922658" y="-1066850"/>
            <a:ext cx="6237360" cy="4334934"/>
            <a:chOff x="8922658" y="-1066850"/>
            <a:chExt cx="6237360" cy="4334934"/>
          </a:xfrm>
        </p:grpSpPr>
        <p:sp>
          <p:nvSpPr>
            <p:cNvPr id="12" name="Bogen 11">
              <a:extLst>
                <a:ext uri="{FF2B5EF4-FFF2-40B4-BE49-F238E27FC236}">
                  <a16:creationId xmlns:a16="http://schemas.microsoft.com/office/drawing/2014/main" id="{DDF01A8F-78E8-4E42-9C3D-F33B902D0EBB}"/>
                </a:ext>
              </a:extLst>
            </p:cNvPr>
            <p:cNvSpPr/>
            <p:nvPr/>
          </p:nvSpPr>
          <p:spPr>
            <a:xfrm rot="10800000">
              <a:off x="9275538" y="-948437"/>
              <a:ext cx="4030133" cy="4030133"/>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9" name="Bogen 8">
              <a:extLst>
                <a:ext uri="{FF2B5EF4-FFF2-40B4-BE49-F238E27FC236}">
                  <a16:creationId xmlns:a16="http://schemas.microsoft.com/office/drawing/2014/main" id="{F6E0970F-C0FD-6440-8EAE-1563D0478BF0}"/>
                </a:ext>
              </a:extLst>
            </p:cNvPr>
            <p:cNvSpPr/>
            <p:nvPr/>
          </p:nvSpPr>
          <p:spPr>
            <a:xfrm rot="10800000">
              <a:off x="8922658" y="-1066850"/>
              <a:ext cx="4446816" cy="4334934"/>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3" name="Bogen 12">
              <a:extLst>
                <a:ext uri="{FF2B5EF4-FFF2-40B4-BE49-F238E27FC236}">
                  <a16:creationId xmlns:a16="http://schemas.microsoft.com/office/drawing/2014/main" id="{ED370791-6FA4-E440-B0E6-1BC39E280B66}"/>
                </a:ext>
              </a:extLst>
            </p:cNvPr>
            <p:cNvSpPr/>
            <p:nvPr/>
          </p:nvSpPr>
          <p:spPr>
            <a:xfrm rot="10800000">
              <a:off x="9696454" y="-1016169"/>
              <a:ext cx="3877733" cy="3877734"/>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4" name="Bogen 13">
              <a:extLst>
                <a:ext uri="{FF2B5EF4-FFF2-40B4-BE49-F238E27FC236}">
                  <a16:creationId xmlns:a16="http://schemas.microsoft.com/office/drawing/2014/main" id="{FFA8E4A1-D9D7-A84C-9FF5-8ABA431FCF1D}"/>
                </a:ext>
              </a:extLst>
            </p:cNvPr>
            <p:cNvSpPr/>
            <p:nvPr/>
          </p:nvSpPr>
          <p:spPr>
            <a:xfrm rot="10800000">
              <a:off x="10180564" y="-1066827"/>
              <a:ext cx="3742267" cy="3742250"/>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5" name="Bogen 14">
              <a:extLst>
                <a:ext uri="{FF2B5EF4-FFF2-40B4-BE49-F238E27FC236}">
                  <a16:creationId xmlns:a16="http://schemas.microsoft.com/office/drawing/2014/main" id="{E60C228D-23C9-8944-BB11-8180A7A737A2}"/>
                </a:ext>
              </a:extLst>
            </p:cNvPr>
            <p:cNvSpPr/>
            <p:nvPr/>
          </p:nvSpPr>
          <p:spPr>
            <a:xfrm rot="10800000">
              <a:off x="10591788" y="-1066850"/>
              <a:ext cx="3552379" cy="3589871"/>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6" name="Bogen 15">
              <a:extLst>
                <a:ext uri="{FF2B5EF4-FFF2-40B4-BE49-F238E27FC236}">
                  <a16:creationId xmlns:a16="http://schemas.microsoft.com/office/drawing/2014/main" id="{95592A1E-B7BD-DF48-B6FC-9C07D662510F}"/>
                </a:ext>
              </a:extLst>
            </p:cNvPr>
            <p:cNvSpPr/>
            <p:nvPr/>
          </p:nvSpPr>
          <p:spPr>
            <a:xfrm rot="10800000">
              <a:off x="11023602" y="-838209"/>
              <a:ext cx="3269342" cy="3285014"/>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7" name="Bogen 16">
              <a:extLst>
                <a:ext uri="{FF2B5EF4-FFF2-40B4-BE49-F238E27FC236}">
                  <a16:creationId xmlns:a16="http://schemas.microsoft.com/office/drawing/2014/main" id="{4B03048F-757E-6C49-8C33-307AE50DB720}"/>
                </a:ext>
              </a:extLst>
            </p:cNvPr>
            <p:cNvSpPr/>
            <p:nvPr/>
          </p:nvSpPr>
          <p:spPr>
            <a:xfrm rot="10800000">
              <a:off x="11446462" y="-757797"/>
              <a:ext cx="3124804" cy="3124190"/>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8" name="Bogen 17">
              <a:extLst>
                <a:ext uri="{FF2B5EF4-FFF2-40B4-BE49-F238E27FC236}">
                  <a16:creationId xmlns:a16="http://schemas.microsoft.com/office/drawing/2014/main" id="{72AA33A0-7966-1B41-A730-7B9963F60CC5}"/>
                </a:ext>
              </a:extLst>
            </p:cNvPr>
            <p:cNvSpPr/>
            <p:nvPr/>
          </p:nvSpPr>
          <p:spPr>
            <a:xfrm rot="10800000">
              <a:off x="11890676" y="-808655"/>
              <a:ext cx="3269342" cy="3285014"/>
            </a:xfrm>
            <a:prstGeom prst="arc">
              <a:avLst>
                <a:gd name="adj1" fmla="val 14342175"/>
                <a:gd name="adj2" fmla="val 6530197"/>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grpSp>
    </p:spTree>
    <p:extLst>
      <p:ext uri="{BB962C8B-B14F-4D97-AF65-F5344CB8AC3E}">
        <p14:creationId xmlns:p14="http://schemas.microsoft.com/office/powerpoint/2010/main" val="1195851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a:extLst>
              <a:ext uri="{FF2B5EF4-FFF2-40B4-BE49-F238E27FC236}">
                <a16:creationId xmlns:a16="http://schemas.microsoft.com/office/drawing/2014/main" id="{32E4CFB7-CF72-934F-BDD5-D10A0059FCDB}"/>
              </a:ext>
            </a:extLst>
          </p:cNvPr>
          <p:cNvSpPr/>
          <p:nvPr/>
        </p:nvSpPr>
        <p:spPr>
          <a:xfrm>
            <a:off x="-203200" y="365125"/>
            <a:ext cx="5379357" cy="1192742"/>
          </a:xfrm>
          <a:prstGeom prst="roundRect">
            <a:avLst/>
          </a:prstGeom>
          <a:solidFill>
            <a:schemeClr val="accent6">
              <a:lumMod val="75000"/>
              <a:alpha val="6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CB6318B1-6799-AF44-9A79-832170946E32}"/>
              </a:ext>
            </a:extLst>
          </p:cNvPr>
          <p:cNvSpPr>
            <a:spLocks noGrp="1"/>
          </p:cNvSpPr>
          <p:nvPr>
            <p:ph type="title"/>
          </p:nvPr>
        </p:nvSpPr>
        <p:spPr/>
        <p:txBody>
          <a:bodyPr/>
          <a:lstStyle/>
          <a:p>
            <a:r>
              <a:rPr lang="de-DE" b="1" dirty="0">
                <a:latin typeface="Arial" panose="020B0604020202020204" pitchFamily="34" charset="0"/>
                <a:cs typeface="Arial" panose="020B0604020202020204" pitchFamily="34" charset="0"/>
              </a:rPr>
              <a:t>Gliederung</a:t>
            </a:r>
          </a:p>
        </p:txBody>
      </p:sp>
      <p:sp>
        <p:nvSpPr>
          <p:cNvPr id="3" name="Inhaltsplatzhalter 2">
            <a:extLst>
              <a:ext uri="{FF2B5EF4-FFF2-40B4-BE49-F238E27FC236}">
                <a16:creationId xmlns:a16="http://schemas.microsoft.com/office/drawing/2014/main" id="{DE455928-4612-C749-BB9A-80D1C68706FA}"/>
              </a:ext>
            </a:extLst>
          </p:cNvPr>
          <p:cNvSpPr>
            <a:spLocks noGrp="1"/>
          </p:cNvSpPr>
          <p:nvPr>
            <p:ph idx="1"/>
          </p:nvPr>
        </p:nvSpPr>
        <p:spPr/>
        <p:txBody>
          <a:bodyPr>
            <a:normAutofit/>
          </a:bodyPr>
          <a:lstStyle/>
          <a:p>
            <a:pPr marL="514350" indent="-514350">
              <a:lnSpc>
                <a:spcPct val="150000"/>
              </a:lnSpc>
              <a:buFont typeface="+mj-lt"/>
              <a:buAutoNum type="arabicPeriod"/>
            </a:pPr>
            <a:r>
              <a:rPr lang="de-DE" dirty="0">
                <a:latin typeface="Arial" panose="020B0604020202020204" pitchFamily="34" charset="0"/>
                <a:cs typeface="Arial" panose="020B0604020202020204" pitchFamily="34" charset="0"/>
              </a:rPr>
              <a:t>Motivation</a:t>
            </a:r>
          </a:p>
          <a:p>
            <a:pPr marL="514350" indent="-514350">
              <a:lnSpc>
                <a:spcPct val="150000"/>
              </a:lnSpc>
              <a:buFont typeface="+mj-lt"/>
              <a:buAutoNum type="arabicPeriod"/>
            </a:pPr>
            <a:r>
              <a:rPr lang="de-DE" dirty="0">
                <a:latin typeface="Arial" panose="020B0604020202020204" pitchFamily="34" charset="0"/>
                <a:cs typeface="Arial" panose="020B0604020202020204" pitchFamily="34" charset="0"/>
              </a:rPr>
              <a:t>Theorie</a:t>
            </a:r>
          </a:p>
          <a:p>
            <a:pPr marL="514350" indent="-514350">
              <a:lnSpc>
                <a:spcPct val="150000"/>
              </a:lnSpc>
              <a:buFont typeface="+mj-lt"/>
              <a:buAutoNum type="arabicPeriod"/>
            </a:pPr>
            <a:r>
              <a:rPr lang="de-DE" dirty="0">
                <a:latin typeface="Arial" panose="020B0604020202020204" pitchFamily="34" charset="0"/>
                <a:cs typeface="Arial" panose="020B0604020202020204" pitchFamily="34" charset="0"/>
              </a:rPr>
              <a:t>Forschungslücke</a:t>
            </a:r>
          </a:p>
          <a:p>
            <a:pPr marL="514350" indent="-514350">
              <a:lnSpc>
                <a:spcPct val="150000"/>
              </a:lnSpc>
              <a:buFont typeface="+mj-lt"/>
              <a:buAutoNum type="arabicPeriod"/>
            </a:pPr>
            <a:r>
              <a:rPr lang="de-DE" dirty="0">
                <a:latin typeface="Arial" panose="020B0604020202020204" pitchFamily="34" charset="0"/>
                <a:cs typeface="Arial" panose="020B0604020202020204" pitchFamily="34" charset="0"/>
              </a:rPr>
              <a:t>Hypothesen</a:t>
            </a:r>
          </a:p>
          <a:p>
            <a:pPr marL="514350" indent="-514350">
              <a:lnSpc>
                <a:spcPct val="150000"/>
              </a:lnSpc>
              <a:buFont typeface="+mj-lt"/>
              <a:buAutoNum type="arabicPeriod"/>
            </a:pPr>
            <a:r>
              <a:rPr lang="de-DE" dirty="0">
                <a:latin typeface="Arial" panose="020B0604020202020204" pitchFamily="34" charset="0"/>
                <a:cs typeface="Arial" panose="020B0604020202020204" pitchFamily="34" charset="0"/>
              </a:rPr>
              <a:t>Methodik</a:t>
            </a:r>
          </a:p>
          <a:p>
            <a:endParaRPr lang="de-DE" dirty="0"/>
          </a:p>
        </p:txBody>
      </p:sp>
      <p:sp>
        <p:nvSpPr>
          <p:cNvPr id="4" name="Oval 3">
            <a:extLst>
              <a:ext uri="{FF2B5EF4-FFF2-40B4-BE49-F238E27FC236}">
                <a16:creationId xmlns:a16="http://schemas.microsoft.com/office/drawing/2014/main" id="{3A0CAE36-66FE-DE42-B6F2-D381E7427AFA}"/>
              </a:ext>
            </a:extLst>
          </p:cNvPr>
          <p:cNvSpPr/>
          <p:nvPr/>
        </p:nvSpPr>
        <p:spPr>
          <a:xfrm>
            <a:off x="8915400" y="-785169"/>
            <a:ext cx="4394200" cy="4351338"/>
          </a:xfrm>
          <a:prstGeom prst="ellipse">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 name="Oval 5">
            <a:extLst>
              <a:ext uri="{FF2B5EF4-FFF2-40B4-BE49-F238E27FC236}">
                <a16:creationId xmlns:a16="http://schemas.microsoft.com/office/drawing/2014/main" id="{4B52B624-6582-0C4C-8975-237633A77CD6}"/>
              </a:ext>
            </a:extLst>
          </p:cNvPr>
          <p:cNvSpPr/>
          <p:nvPr/>
        </p:nvSpPr>
        <p:spPr>
          <a:xfrm>
            <a:off x="8915400" y="2988620"/>
            <a:ext cx="4394200" cy="4351338"/>
          </a:xfrm>
          <a:prstGeom prst="ellipse">
            <a:avLst/>
          </a:prstGeom>
          <a:solidFill>
            <a:schemeClr val="accent6">
              <a:lumMod val="75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a:extLst>
              <a:ext uri="{FF2B5EF4-FFF2-40B4-BE49-F238E27FC236}">
                <a16:creationId xmlns:a16="http://schemas.microsoft.com/office/drawing/2014/main" id="{BF56A53F-F263-744F-8DA1-247439ED0538}"/>
              </a:ext>
            </a:extLst>
          </p:cNvPr>
          <p:cNvSpPr txBox="1"/>
          <p:nvPr/>
        </p:nvSpPr>
        <p:spPr>
          <a:xfrm>
            <a:off x="5453743" y="1825625"/>
            <a:ext cx="4049486" cy="4216539"/>
          </a:xfrm>
          <a:prstGeom prst="rect">
            <a:avLst/>
          </a:prstGeom>
          <a:noFill/>
        </p:spPr>
        <p:txBody>
          <a:bodyPr wrap="square" rtlCol="0">
            <a:spAutoFit/>
          </a:bodyPr>
          <a:lstStyle/>
          <a:p>
            <a:pPr marL="514350" indent="-514350">
              <a:lnSpc>
                <a:spcPct val="150000"/>
              </a:lnSpc>
              <a:spcBef>
                <a:spcPts val="1200"/>
              </a:spcBef>
              <a:buFont typeface="+mj-lt"/>
              <a:buAutoNum type="arabicPeriod" startAt="6"/>
            </a:pPr>
            <a:r>
              <a:rPr lang="de-DE" sz="2800" dirty="0">
                <a:latin typeface="Arial" panose="020B0604020202020204" pitchFamily="34" charset="0"/>
                <a:cs typeface="Arial" panose="020B0604020202020204" pitchFamily="34" charset="0"/>
              </a:rPr>
              <a:t>Ergebnisse</a:t>
            </a:r>
          </a:p>
          <a:p>
            <a:pPr marL="514350" indent="-514350">
              <a:lnSpc>
                <a:spcPct val="150000"/>
              </a:lnSpc>
              <a:spcBef>
                <a:spcPts val="1200"/>
              </a:spcBef>
              <a:buFont typeface="+mj-lt"/>
              <a:buAutoNum type="arabicPeriod" startAt="6"/>
            </a:pPr>
            <a:r>
              <a:rPr lang="de-DE" sz="2800" dirty="0">
                <a:latin typeface="Arial" panose="020B0604020202020204" pitchFamily="34" charset="0"/>
                <a:cs typeface="Arial" panose="020B0604020202020204" pitchFamily="34" charset="0"/>
              </a:rPr>
              <a:t>Interpretation</a:t>
            </a:r>
          </a:p>
          <a:p>
            <a:pPr marL="514350" indent="-514350">
              <a:lnSpc>
                <a:spcPct val="150000"/>
              </a:lnSpc>
              <a:spcBef>
                <a:spcPts val="1200"/>
              </a:spcBef>
              <a:buFont typeface="+mj-lt"/>
              <a:buAutoNum type="arabicPeriod" startAt="6"/>
            </a:pPr>
            <a:r>
              <a:rPr lang="de-DE" sz="2800" dirty="0">
                <a:latin typeface="Arial" panose="020B0604020202020204" pitchFamily="34" charset="0"/>
                <a:cs typeface="Arial" panose="020B0604020202020204" pitchFamily="34" charset="0"/>
              </a:rPr>
              <a:t>Limitation</a:t>
            </a:r>
          </a:p>
          <a:p>
            <a:pPr marL="514350" indent="-514350">
              <a:lnSpc>
                <a:spcPct val="150000"/>
              </a:lnSpc>
              <a:spcBef>
                <a:spcPts val="1200"/>
              </a:spcBef>
              <a:buFont typeface="+mj-lt"/>
              <a:buAutoNum type="arabicPeriod" startAt="6"/>
            </a:pPr>
            <a:r>
              <a:rPr lang="de-DE" sz="2800" dirty="0">
                <a:latin typeface="Arial" panose="020B0604020202020204" pitchFamily="34" charset="0"/>
                <a:cs typeface="Arial" panose="020B0604020202020204" pitchFamily="34" charset="0"/>
              </a:rPr>
              <a:t>Fazit</a:t>
            </a:r>
          </a:p>
          <a:p>
            <a:pPr marL="514350" indent="-514350">
              <a:lnSpc>
                <a:spcPct val="150000"/>
              </a:lnSpc>
              <a:spcBef>
                <a:spcPts val="1200"/>
              </a:spcBef>
              <a:buFont typeface="+mj-lt"/>
              <a:buAutoNum type="arabicPeriod" startAt="6"/>
            </a:pPr>
            <a:r>
              <a:rPr lang="de-DE" sz="2800" dirty="0">
                <a:latin typeface="Arial" panose="020B0604020202020204" pitchFamily="34" charset="0"/>
                <a:cs typeface="Arial" panose="020B0604020202020204" pitchFamily="34" charset="0"/>
              </a:rPr>
              <a:t>Literatur</a:t>
            </a:r>
          </a:p>
          <a:p>
            <a:endParaRPr lang="de-DE" dirty="0"/>
          </a:p>
        </p:txBody>
      </p:sp>
      <p:cxnSp>
        <p:nvCxnSpPr>
          <p:cNvPr id="9" name="Gerade Verbindung 8">
            <a:extLst>
              <a:ext uri="{FF2B5EF4-FFF2-40B4-BE49-F238E27FC236}">
                <a16:creationId xmlns:a16="http://schemas.microsoft.com/office/drawing/2014/main" id="{952D08BF-764B-D947-972B-E37A7A164851}"/>
              </a:ext>
            </a:extLst>
          </p:cNvPr>
          <p:cNvCxnSpPr/>
          <p:nvPr/>
        </p:nvCxnSpPr>
        <p:spPr>
          <a:xfrm>
            <a:off x="5176157" y="1951944"/>
            <a:ext cx="0" cy="3746726"/>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Foliennummernplatzhalter 10">
            <a:extLst>
              <a:ext uri="{FF2B5EF4-FFF2-40B4-BE49-F238E27FC236}">
                <a16:creationId xmlns:a16="http://schemas.microsoft.com/office/drawing/2014/main" id="{1DBB7C29-D227-2345-AA00-F9AAC950C464}"/>
              </a:ext>
            </a:extLst>
          </p:cNvPr>
          <p:cNvSpPr>
            <a:spLocks noGrp="1"/>
          </p:cNvSpPr>
          <p:nvPr>
            <p:ph type="sldNum" sz="quarter" idx="12"/>
          </p:nvPr>
        </p:nvSpPr>
        <p:spPr/>
        <p:txBody>
          <a:bodyPr/>
          <a:lstStyle/>
          <a:p>
            <a:fld id="{8CE31318-D552-0745-8B05-D174ECCDE49E}" type="slidenum">
              <a:rPr lang="de-DE" smtClean="0">
                <a:solidFill>
                  <a:schemeClr val="tx1"/>
                </a:solidFill>
              </a:rPr>
              <a:t>2</a:t>
            </a:fld>
            <a:endParaRPr lang="de-DE" dirty="0">
              <a:solidFill>
                <a:schemeClr val="tx1"/>
              </a:solidFill>
            </a:endParaRPr>
          </a:p>
        </p:txBody>
      </p:sp>
    </p:spTree>
    <p:extLst>
      <p:ext uri="{BB962C8B-B14F-4D97-AF65-F5344CB8AC3E}">
        <p14:creationId xmlns:p14="http://schemas.microsoft.com/office/powerpoint/2010/main" val="3839369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a:extLst>
              <a:ext uri="{FF2B5EF4-FFF2-40B4-BE49-F238E27FC236}">
                <a16:creationId xmlns:a16="http://schemas.microsoft.com/office/drawing/2014/main" id="{990B2668-4861-D643-BF07-244511DDA5FC}"/>
              </a:ext>
            </a:extLst>
          </p:cNvPr>
          <p:cNvSpPr/>
          <p:nvPr/>
        </p:nvSpPr>
        <p:spPr>
          <a:xfrm>
            <a:off x="-203200" y="365125"/>
            <a:ext cx="5379357" cy="1192742"/>
          </a:xfrm>
          <a:prstGeom prst="roundRect">
            <a:avLst/>
          </a:prstGeom>
          <a:solidFill>
            <a:schemeClr val="accent6">
              <a:lumMod val="75000"/>
              <a:alpha val="6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829D03CF-4A79-8E4F-92E9-B66D67139925}"/>
              </a:ext>
            </a:extLst>
          </p:cNvPr>
          <p:cNvSpPr>
            <a:spLocks noGrp="1"/>
          </p:cNvSpPr>
          <p:nvPr>
            <p:ph type="title"/>
          </p:nvPr>
        </p:nvSpPr>
        <p:spPr>
          <a:xfrm>
            <a:off x="838200" y="365125"/>
            <a:ext cx="10515600" cy="1325563"/>
          </a:xfrm>
          <a:noFill/>
        </p:spPr>
        <p:txBody>
          <a:bodyPr/>
          <a:lstStyle/>
          <a:p>
            <a:r>
              <a:rPr lang="de-DE" b="1" dirty="0">
                <a:latin typeface="Arial" panose="020B0604020202020204" pitchFamily="34" charset="0"/>
                <a:cs typeface="Arial" panose="020B0604020202020204" pitchFamily="34" charset="0"/>
              </a:rPr>
              <a:t>Motivation</a:t>
            </a:r>
          </a:p>
        </p:txBody>
      </p:sp>
      <p:sp>
        <p:nvSpPr>
          <p:cNvPr id="4" name="Oval 3">
            <a:extLst>
              <a:ext uri="{FF2B5EF4-FFF2-40B4-BE49-F238E27FC236}">
                <a16:creationId xmlns:a16="http://schemas.microsoft.com/office/drawing/2014/main" id="{25529383-45BE-904C-97B5-4BA1C02EADA4}"/>
              </a:ext>
            </a:extLst>
          </p:cNvPr>
          <p:cNvSpPr/>
          <p:nvPr/>
        </p:nvSpPr>
        <p:spPr>
          <a:xfrm>
            <a:off x="-657225" y="2954590"/>
            <a:ext cx="4826452" cy="4723847"/>
          </a:xfrm>
          <a:prstGeom prst="ellipse">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 name="Textfeld 4">
            <a:extLst>
              <a:ext uri="{FF2B5EF4-FFF2-40B4-BE49-F238E27FC236}">
                <a16:creationId xmlns:a16="http://schemas.microsoft.com/office/drawing/2014/main" id="{E3377CCC-FB2D-E84F-9759-A2FABC42FF29}"/>
              </a:ext>
            </a:extLst>
          </p:cNvPr>
          <p:cNvSpPr txBox="1"/>
          <p:nvPr/>
        </p:nvSpPr>
        <p:spPr>
          <a:xfrm>
            <a:off x="72121" y="4796856"/>
            <a:ext cx="3586843" cy="820609"/>
          </a:xfrm>
          <a:prstGeom prst="rect">
            <a:avLst/>
          </a:prstGeom>
          <a:noFill/>
        </p:spPr>
        <p:txBody>
          <a:bodyPr wrap="square" rtlCol="0">
            <a:spAutoFit/>
          </a:bodyPr>
          <a:lstStyle/>
          <a:p>
            <a:pPr algn="ctr">
              <a:lnSpc>
                <a:spcPct val="150000"/>
              </a:lnSpc>
            </a:pPr>
            <a:r>
              <a:rPr lang="de-DE" sz="3600" dirty="0">
                <a:latin typeface="Arial" panose="020B0604020202020204" pitchFamily="34" charset="0"/>
                <a:cs typeface="Arial" panose="020B0604020202020204" pitchFamily="34" charset="0"/>
              </a:rPr>
              <a:t>Lehrermangel</a:t>
            </a:r>
          </a:p>
        </p:txBody>
      </p:sp>
      <p:sp>
        <p:nvSpPr>
          <p:cNvPr id="6" name="Oval 5">
            <a:extLst>
              <a:ext uri="{FF2B5EF4-FFF2-40B4-BE49-F238E27FC236}">
                <a16:creationId xmlns:a16="http://schemas.microsoft.com/office/drawing/2014/main" id="{CFDF27E2-6564-234D-8687-457D796321C5}"/>
              </a:ext>
            </a:extLst>
          </p:cNvPr>
          <p:cNvSpPr/>
          <p:nvPr/>
        </p:nvSpPr>
        <p:spPr>
          <a:xfrm>
            <a:off x="3658964" y="1557867"/>
            <a:ext cx="4825093" cy="4723847"/>
          </a:xfrm>
          <a:prstGeom prst="ellipse">
            <a:avLst/>
          </a:prstGeom>
          <a:solidFill>
            <a:schemeClr val="accent6">
              <a:lumMod val="60000"/>
              <a:lumOff val="40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 name="Textfeld 6">
            <a:extLst>
              <a:ext uri="{FF2B5EF4-FFF2-40B4-BE49-F238E27FC236}">
                <a16:creationId xmlns:a16="http://schemas.microsoft.com/office/drawing/2014/main" id="{9657B109-F31E-8641-8368-6CF7D6E60EF5}"/>
              </a:ext>
            </a:extLst>
          </p:cNvPr>
          <p:cNvSpPr txBox="1"/>
          <p:nvPr/>
        </p:nvSpPr>
        <p:spPr>
          <a:xfrm>
            <a:off x="4302578" y="3319625"/>
            <a:ext cx="3586843" cy="1200329"/>
          </a:xfrm>
          <a:prstGeom prst="rect">
            <a:avLst/>
          </a:prstGeom>
          <a:noFill/>
        </p:spPr>
        <p:txBody>
          <a:bodyPr wrap="square" rtlCol="0">
            <a:spAutoFit/>
          </a:bodyPr>
          <a:lstStyle/>
          <a:p>
            <a:pPr algn="ctr"/>
            <a:r>
              <a:rPr lang="de-DE" sz="3600" dirty="0">
                <a:latin typeface="Arial" panose="020B0604020202020204" pitchFamily="34" charset="0"/>
                <a:cs typeface="Arial" panose="020B0604020202020204" pitchFamily="34" charset="0"/>
              </a:rPr>
              <a:t>Persönliches Interesse</a:t>
            </a:r>
          </a:p>
        </p:txBody>
      </p:sp>
      <p:sp>
        <p:nvSpPr>
          <p:cNvPr id="8" name="Oval 7">
            <a:extLst>
              <a:ext uri="{FF2B5EF4-FFF2-40B4-BE49-F238E27FC236}">
                <a16:creationId xmlns:a16="http://schemas.microsoft.com/office/drawing/2014/main" id="{C868D8F6-7B1E-8644-930C-95854254CCDC}"/>
              </a:ext>
            </a:extLst>
          </p:cNvPr>
          <p:cNvSpPr/>
          <p:nvPr/>
        </p:nvSpPr>
        <p:spPr>
          <a:xfrm>
            <a:off x="8022775" y="2954589"/>
            <a:ext cx="4826452" cy="4723848"/>
          </a:xfrm>
          <a:prstGeom prst="ellipse">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Textfeld 8">
            <a:extLst>
              <a:ext uri="{FF2B5EF4-FFF2-40B4-BE49-F238E27FC236}">
                <a16:creationId xmlns:a16="http://schemas.microsoft.com/office/drawing/2014/main" id="{0114B37A-670E-8A4C-AACB-9E788FB24B61}"/>
              </a:ext>
            </a:extLst>
          </p:cNvPr>
          <p:cNvSpPr txBox="1"/>
          <p:nvPr/>
        </p:nvSpPr>
        <p:spPr>
          <a:xfrm>
            <a:off x="8371798" y="4439350"/>
            <a:ext cx="4128406" cy="1754326"/>
          </a:xfrm>
          <a:prstGeom prst="rect">
            <a:avLst/>
          </a:prstGeom>
          <a:noFill/>
        </p:spPr>
        <p:txBody>
          <a:bodyPr wrap="square" rtlCol="0">
            <a:spAutoFit/>
          </a:bodyPr>
          <a:lstStyle/>
          <a:p>
            <a:pPr algn="ctr"/>
            <a:r>
              <a:rPr lang="de-DE" sz="3600" dirty="0" err="1">
                <a:latin typeface="Arial" panose="020B0604020202020204" pitchFamily="34" charset="0"/>
                <a:cs typeface="Arial" panose="020B0604020202020204" pitchFamily="34" charset="0"/>
              </a:rPr>
              <a:t>Salutogene</a:t>
            </a:r>
            <a:r>
              <a:rPr lang="de-DE" sz="3600" dirty="0">
                <a:latin typeface="Arial" panose="020B0604020202020204" pitchFamily="34" charset="0"/>
                <a:cs typeface="Arial" panose="020B0604020202020204" pitchFamily="34" charset="0"/>
              </a:rPr>
              <a:t>- </a:t>
            </a:r>
            <a:r>
              <a:rPr lang="de-DE" sz="3600" dirty="0" err="1">
                <a:latin typeface="Arial" panose="020B0604020202020204" pitchFamily="34" charset="0"/>
                <a:cs typeface="Arial" panose="020B0604020202020204" pitchFamily="34" charset="0"/>
              </a:rPr>
              <a:t>tisches</a:t>
            </a:r>
            <a:r>
              <a:rPr lang="de-DE" sz="3600" dirty="0">
                <a:latin typeface="Arial" panose="020B0604020202020204" pitchFamily="34" charset="0"/>
                <a:cs typeface="Arial" panose="020B0604020202020204" pitchFamily="34" charset="0"/>
              </a:rPr>
              <a:t> Gedankengut</a:t>
            </a:r>
          </a:p>
        </p:txBody>
      </p:sp>
      <p:sp>
        <p:nvSpPr>
          <p:cNvPr id="10" name="Foliennummernplatzhalter 9">
            <a:extLst>
              <a:ext uri="{FF2B5EF4-FFF2-40B4-BE49-F238E27FC236}">
                <a16:creationId xmlns:a16="http://schemas.microsoft.com/office/drawing/2014/main" id="{BD890E7D-D4AA-5F4C-80E5-9DDD8E403FB8}"/>
              </a:ext>
            </a:extLst>
          </p:cNvPr>
          <p:cNvSpPr>
            <a:spLocks noGrp="1"/>
          </p:cNvSpPr>
          <p:nvPr>
            <p:ph type="sldNum" sz="quarter" idx="12"/>
          </p:nvPr>
        </p:nvSpPr>
        <p:spPr/>
        <p:txBody>
          <a:bodyPr/>
          <a:lstStyle/>
          <a:p>
            <a:fld id="{8CE31318-D552-0745-8B05-D174ECCDE49E}" type="slidenum">
              <a:rPr lang="de-DE" smtClean="0">
                <a:solidFill>
                  <a:schemeClr val="tx1"/>
                </a:solidFill>
              </a:rPr>
              <a:t>3</a:t>
            </a:fld>
            <a:endParaRPr lang="de-DE" dirty="0">
              <a:solidFill>
                <a:schemeClr val="tx1"/>
              </a:solidFill>
            </a:endParaRPr>
          </a:p>
        </p:txBody>
      </p:sp>
    </p:spTree>
    <p:extLst>
      <p:ext uri="{BB962C8B-B14F-4D97-AF65-F5344CB8AC3E}">
        <p14:creationId xmlns:p14="http://schemas.microsoft.com/office/powerpoint/2010/main" val="3733456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98B515C6-0BEA-BD4F-82F1-62652DD239C7}"/>
              </a:ext>
            </a:extLst>
          </p:cNvPr>
          <p:cNvSpPr/>
          <p:nvPr/>
        </p:nvSpPr>
        <p:spPr>
          <a:xfrm>
            <a:off x="4239986" y="2964654"/>
            <a:ext cx="7821384" cy="7355002"/>
          </a:xfrm>
          <a:prstGeom prst="ellipse">
            <a:avLst/>
          </a:prstGeom>
          <a:solidFill>
            <a:schemeClr val="accent6">
              <a:lumMod val="75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 name="Oval 3">
            <a:extLst>
              <a:ext uri="{FF2B5EF4-FFF2-40B4-BE49-F238E27FC236}">
                <a16:creationId xmlns:a16="http://schemas.microsoft.com/office/drawing/2014/main" id="{B6A7AD60-EB27-2543-9969-BED28E514A49}"/>
              </a:ext>
            </a:extLst>
          </p:cNvPr>
          <p:cNvSpPr/>
          <p:nvPr/>
        </p:nvSpPr>
        <p:spPr>
          <a:xfrm>
            <a:off x="130630" y="-2955471"/>
            <a:ext cx="7821384" cy="7355002"/>
          </a:xfrm>
          <a:prstGeom prst="ellipse">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14" name="Gruppieren 13">
            <a:extLst>
              <a:ext uri="{FF2B5EF4-FFF2-40B4-BE49-F238E27FC236}">
                <a16:creationId xmlns:a16="http://schemas.microsoft.com/office/drawing/2014/main" id="{B18CBB71-64BC-6A48-A4F4-9304E3746337}"/>
              </a:ext>
            </a:extLst>
          </p:cNvPr>
          <p:cNvGrpSpPr/>
          <p:nvPr/>
        </p:nvGrpSpPr>
        <p:grpSpPr>
          <a:xfrm>
            <a:off x="838199" y="2604407"/>
            <a:ext cx="10515599" cy="1649186"/>
            <a:chOff x="838199" y="2604407"/>
            <a:chExt cx="10515599" cy="1649186"/>
          </a:xfrm>
        </p:grpSpPr>
        <p:sp>
          <p:nvSpPr>
            <p:cNvPr id="12" name="Abgerundetes Rechteck 11">
              <a:extLst>
                <a:ext uri="{FF2B5EF4-FFF2-40B4-BE49-F238E27FC236}">
                  <a16:creationId xmlns:a16="http://schemas.microsoft.com/office/drawing/2014/main" id="{BE697D75-4A05-A944-93FD-60818650DB49}"/>
                </a:ext>
              </a:extLst>
            </p:cNvPr>
            <p:cNvSpPr/>
            <p:nvPr/>
          </p:nvSpPr>
          <p:spPr>
            <a:xfrm>
              <a:off x="838199" y="2604407"/>
              <a:ext cx="10515599" cy="1649186"/>
            </a:xfrm>
            <a:prstGeom prst="roundRect">
              <a:avLst/>
            </a:prstGeom>
            <a:solidFill>
              <a:schemeClr val="bg1">
                <a:alpha val="86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0711B492-E8E9-C84B-B053-FC99684A1199}"/>
                </a:ext>
              </a:extLst>
            </p:cNvPr>
            <p:cNvSpPr txBox="1"/>
            <p:nvPr/>
          </p:nvSpPr>
          <p:spPr>
            <a:xfrm>
              <a:off x="2275112" y="3044279"/>
              <a:ext cx="7641771" cy="769441"/>
            </a:xfrm>
            <a:prstGeom prst="rect">
              <a:avLst/>
            </a:prstGeom>
            <a:noFill/>
          </p:spPr>
          <p:txBody>
            <a:bodyPr wrap="square" rtlCol="0">
              <a:spAutoFit/>
            </a:bodyPr>
            <a:lstStyle/>
            <a:p>
              <a:pPr algn="ctr"/>
              <a:r>
                <a:rPr lang="de-DE" sz="4400" b="1" dirty="0">
                  <a:latin typeface="Arial" panose="020B0604020202020204" pitchFamily="34" charset="0"/>
                  <a:cs typeface="Arial" panose="020B0604020202020204" pitchFamily="34" charset="0"/>
                </a:rPr>
                <a:t>Theoretischer Hintergrund</a:t>
              </a:r>
            </a:p>
          </p:txBody>
        </p:sp>
      </p:grpSp>
      <p:sp>
        <p:nvSpPr>
          <p:cNvPr id="2" name="Foliennummernplatzhalter 1">
            <a:extLst>
              <a:ext uri="{FF2B5EF4-FFF2-40B4-BE49-F238E27FC236}">
                <a16:creationId xmlns:a16="http://schemas.microsoft.com/office/drawing/2014/main" id="{1A623F22-379A-4E48-A590-794D7607909C}"/>
              </a:ext>
            </a:extLst>
          </p:cNvPr>
          <p:cNvSpPr>
            <a:spLocks noGrp="1"/>
          </p:cNvSpPr>
          <p:nvPr>
            <p:ph type="sldNum" sz="quarter" idx="12"/>
          </p:nvPr>
        </p:nvSpPr>
        <p:spPr/>
        <p:txBody>
          <a:bodyPr/>
          <a:lstStyle/>
          <a:p>
            <a:fld id="{8CE31318-D552-0745-8B05-D174ECCDE49E}" type="slidenum">
              <a:rPr lang="de-DE" smtClean="0">
                <a:solidFill>
                  <a:schemeClr val="tx1"/>
                </a:solidFill>
              </a:rPr>
              <a:t>4</a:t>
            </a:fld>
            <a:endParaRPr lang="de-DE" dirty="0">
              <a:solidFill>
                <a:schemeClr val="tx1"/>
              </a:solidFill>
            </a:endParaRPr>
          </a:p>
        </p:txBody>
      </p:sp>
    </p:spTree>
    <p:extLst>
      <p:ext uri="{BB962C8B-B14F-4D97-AF65-F5344CB8AC3E}">
        <p14:creationId xmlns:p14="http://schemas.microsoft.com/office/powerpoint/2010/main" val="3691261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bgerundetes Rechteck 15">
            <a:extLst>
              <a:ext uri="{FF2B5EF4-FFF2-40B4-BE49-F238E27FC236}">
                <a16:creationId xmlns:a16="http://schemas.microsoft.com/office/drawing/2014/main" id="{04DCC0E5-AEF6-9444-BA1C-F555F505D2C2}"/>
              </a:ext>
            </a:extLst>
          </p:cNvPr>
          <p:cNvSpPr/>
          <p:nvPr/>
        </p:nvSpPr>
        <p:spPr>
          <a:xfrm>
            <a:off x="5486095" y="-765544"/>
            <a:ext cx="6705905" cy="8556248"/>
          </a:xfrm>
          <a:prstGeom prst="roundRect">
            <a:avLst>
              <a:gd name="adj" fmla="val 12652"/>
            </a:avLst>
          </a:prstGeom>
          <a:solidFill>
            <a:schemeClr val="accent6">
              <a:lumMod val="60000"/>
              <a:lumOff val="40000"/>
              <a:alpha val="6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Abgerundetes Rechteck 14">
            <a:extLst>
              <a:ext uri="{FF2B5EF4-FFF2-40B4-BE49-F238E27FC236}">
                <a16:creationId xmlns:a16="http://schemas.microsoft.com/office/drawing/2014/main" id="{93D2B915-136E-F14A-8311-C9A327E15464}"/>
              </a:ext>
            </a:extLst>
          </p:cNvPr>
          <p:cNvSpPr/>
          <p:nvPr/>
        </p:nvSpPr>
        <p:spPr>
          <a:xfrm>
            <a:off x="-203200" y="365125"/>
            <a:ext cx="5379357" cy="1192742"/>
          </a:xfrm>
          <a:prstGeom prst="roundRect">
            <a:avLst/>
          </a:prstGeom>
          <a:solidFill>
            <a:schemeClr val="accent6">
              <a:lumMod val="75000"/>
              <a:alpha val="6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Abgerundetes Rechteck 3">
            <a:extLst>
              <a:ext uri="{FF2B5EF4-FFF2-40B4-BE49-F238E27FC236}">
                <a16:creationId xmlns:a16="http://schemas.microsoft.com/office/drawing/2014/main" id="{2DD55480-C711-8A49-A8A5-7EFA1AEFE99A}"/>
              </a:ext>
            </a:extLst>
          </p:cNvPr>
          <p:cNvSpPr/>
          <p:nvPr/>
        </p:nvSpPr>
        <p:spPr>
          <a:xfrm>
            <a:off x="318247" y="2077319"/>
            <a:ext cx="4476575" cy="4203906"/>
          </a:xfrm>
          <a:prstGeom prst="roundRect">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35C22503-558B-C74D-AC5A-2D0DDC16CC8B}"/>
              </a:ext>
            </a:extLst>
          </p:cNvPr>
          <p:cNvSpPr txBox="1"/>
          <p:nvPr/>
        </p:nvSpPr>
        <p:spPr>
          <a:xfrm>
            <a:off x="728125" y="576775"/>
            <a:ext cx="3826645" cy="769441"/>
          </a:xfrm>
          <a:prstGeom prst="rect">
            <a:avLst/>
          </a:prstGeom>
          <a:noFill/>
        </p:spPr>
        <p:txBody>
          <a:bodyPr wrap="square" rtlCol="0">
            <a:spAutoFit/>
          </a:bodyPr>
          <a:lstStyle/>
          <a:p>
            <a:pPr algn="ctr"/>
            <a:r>
              <a:rPr lang="de-DE" sz="4400" dirty="0">
                <a:latin typeface="Arial" panose="020B0604020202020204" pitchFamily="34" charset="0"/>
                <a:cs typeface="Arial" panose="020B0604020202020204" pitchFamily="34" charset="0"/>
              </a:rPr>
              <a:t>Persönlichkeit</a:t>
            </a:r>
          </a:p>
        </p:txBody>
      </p:sp>
      <p:sp>
        <p:nvSpPr>
          <p:cNvPr id="12" name="Textfeld 11">
            <a:extLst>
              <a:ext uri="{FF2B5EF4-FFF2-40B4-BE49-F238E27FC236}">
                <a16:creationId xmlns:a16="http://schemas.microsoft.com/office/drawing/2014/main" id="{1300DAFC-8DF0-D944-9B84-C529F5A4130C}"/>
              </a:ext>
            </a:extLst>
          </p:cNvPr>
          <p:cNvSpPr txBox="1"/>
          <p:nvPr/>
        </p:nvSpPr>
        <p:spPr>
          <a:xfrm>
            <a:off x="345398" y="3004778"/>
            <a:ext cx="4830760" cy="2554545"/>
          </a:xfrm>
          <a:prstGeom prst="rect">
            <a:avLst/>
          </a:prstGeom>
          <a:noFill/>
        </p:spPr>
        <p:txBody>
          <a:bodyPr wrap="square" rtlCol="0">
            <a:spAutoFit/>
          </a:bodyPr>
          <a:lstStyle/>
          <a:p>
            <a:pPr marL="285750" indent="-285750">
              <a:buFont typeface="Arial" panose="020B0604020202020204" pitchFamily="34" charset="0"/>
              <a:buChar char="•"/>
            </a:pPr>
            <a:r>
              <a:rPr lang="de-DE" sz="2000" dirty="0">
                <a:latin typeface="Arial" panose="020B0604020202020204" pitchFamily="34" charset="0"/>
                <a:cs typeface="Arial" panose="020B0604020202020204" pitchFamily="34" charset="0"/>
              </a:rPr>
              <a:t>Modell der vielschichtigen Persönlichkeit:</a:t>
            </a:r>
          </a:p>
          <a:p>
            <a:pPr marL="742950" lvl="1" indent="-285750">
              <a:buFont typeface="Arial" panose="020B0604020202020204" pitchFamily="34" charset="0"/>
              <a:buChar char="•"/>
            </a:pPr>
            <a:r>
              <a:rPr lang="de-AT" sz="2000" dirty="0">
                <a:latin typeface="Arial" panose="020B0604020202020204" pitchFamily="34" charset="0"/>
                <a:cs typeface="Arial" panose="020B0604020202020204" pitchFamily="34" charset="0"/>
              </a:rPr>
              <a:t>Spektrum an Persönlichkeits-eigenschaften</a:t>
            </a:r>
          </a:p>
          <a:p>
            <a:pPr marL="742950" lvl="1" indent="-285750">
              <a:buFont typeface="Arial" panose="020B0604020202020204" pitchFamily="34" charset="0"/>
              <a:buChar char="•"/>
            </a:pPr>
            <a:r>
              <a:rPr lang="de-AT" sz="2000" dirty="0">
                <a:latin typeface="Arial" panose="020B0604020202020204" pitchFamily="34" charset="0"/>
                <a:cs typeface="Arial" panose="020B0604020202020204" pitchFamily="34" charset="0"/>
              </a:rPr>
              <a:t>Persönlichkeitsmerkmale als unipolare Dimensionen, somit können die Gegenpole parallel auftreten</a:t>
            </a:r>
            <a:r>
              <a:rPr lang="de-AT" sz="2000" dirty="0">
                <a:effectLst/>
                <a:latin typeface="Arial" panose="020B0604020202020204" pitchFamily="34" charset="0"/>
                <a:cs typeface="Arial" panose="020B0604020202020204" pitchFamily="34" charset="0"/>
              </a:rPr>
              <a:t> </a:t>
            </a:r>
            <a:r>
              <a:rPr lang="de-AT" sz="1400" dirty="0">
                <a:effectLst/>
                <a:latin typeface="Arial" panose="020B0604020202020204" pitchFamily="34" charset="0"/>
                <a:cs typeface="Arial" panose="020B0604020202020204" pitchFamily="34" charset="0"/>
              </a:rPr>
              <a:t>(</a:t>
            </a:r>
            <a:r>
              <a:rPr lang="de-AT" sz="1400" dirty="0" err="1">
                <a:effectLst/>
                <a:latin typeface="Arial" panose="020B0604020202020204" pitchFamily="34" charset="0"/>
                <a:cs typeface="Arial" panose="020B0604020202020204" pitchFamily="34" charset="0"/>
              </a:rPr>
              <a:t>Himmer-Gurdan</a:t>
            </a:r>
            <a:r>
              <a:rPr lang="de-AT" sz="1400" dirty="0">
                <a:effectLst/>
                <a:latin typeface="Arial" panose="020B0604020202020204" pitchFamily="34" charset="0"/>
                <a:cs typeface="Arial" panose="020B0604020202020204" pitchFamily="34" charset="0"/>
              </a:rPr>
              <a:t>, 2007)</a:t>
            </a:r>
            <a:r>
              <a:rPr lang="de-AT" sz="1400" dirty="0">
                <a:latin typeface="Arial" panose="020B0604020202020204" pitchFamily="34" charset="0"/>
                <a:cs typeface="Arial" panose="020B0604020202020204" pitchFamily="34" charset="0"/>
              </a:rPr>
              <a:t> </a:t>
            </a:r>
            <a:endParaRPr lang="de-DE" sz="1400" dirty="0">
              <a:latin typeface="Arial" panose="020B0604020202020204" pitchFamily="34" charset="0"/>
              <a:cs typeface="Arial" panose="020B0604020202020204" pitchFamily="34" charset="0"/>
            </a:endParaRPr>
          </a:p>
        </p:txBody>
      </p:sp>
      <p:sp>
        <p:nvSpPr>
          <p:cNvPr id="13" name="Textfeld 12">
            <a:extLst>
              <a:ext uri="{FF2B5EF4-FFF2-40B4-BE49-F238E27FC236}">
                <a16:creationId xmlns:a16="http://schemas.microsoft.com/office/drawing/2014/main" id="{C636502E-7520-8345-B7AF-C818EEAD447B}"/>
              </a:ext>
            </a:extLst>
          </p:cNvPr>
          <p:cNvSpPr txBox="1"/>
          <p:nvPr/>
        </p:nvSpPr>
        <p:spPr>
          <a:xfrm>
            <a:off x="5486096" y="435873"/>
            <a:ext cx="6705904" cy="5986254"/>
          </a:xfrm>
          <a:prstGeom prst="rect">
            <a:avLst/>
          </a:prstGeom>
          <a:noFill/>
        </p:spPr>
        <p:txBody>
          <a:bodyPr wrap="square" rtlCol="0">
            <a:spAutoFit/>
          </a:bodyPr>
          <a:lstStyle/>
          <a:p>
            <a:pPr marL="285750" indent="-285750">
              <a:buFont typeface="Arial" panose="020B0604020202020204" pitchFamily="34" charset="0"/>
              <a:buChar char="•"/>
            </a:pPr>
            <a:r>
              <a:rPr lang="de-DE" sz="1600" dirty="0">
                <a:latin typeface="Arial" panose="020B0604020202020204" pitchFamily="34" charset="0"/>
                <a:cs typeface="Arial" panose="020B0604020202020204" pitchFamily="34" charset="0"/>
              </a:rPr>
              <a:t>Gewissenhaftigkeit – Gelassenheit:</a:t>
            </a:r>
          </a:p>
          <a:p>
            <a:pPr marL="742950" lvl="1" indent="-285750" algn="just">
              <a:buFont typeface="Arial" panose="020B0604020202020204" pitchFamily="34" charset="0"/>
              <a:buChar char="•"/>
            </a:pPr>
            <a:r>
              <a:rPr lang="de-DE" sz="1600" dirty="0">
                <a:latin typeface="Arial" panose="020B0604020202020204" pitchFamily="34" charset="0"/>
                <a:cs typeface="Arial" panose="020B0604020202020204" pitchFamily="34" charset="0"/>
              </a:rPr>
              <a:t>Hohe Gewissenhaftigkeit geht mit kompetentem Lehrverhalten einher </a:t>
            </a:r>
            <a:r>
              <a:rPr lang="de-DE" sz="1200" dirty="0">
                <a:latin typeface="Arial" panose="020B0604020202020204" pitchFamily="34" charset="0"/>
                <a:cs typeface="Arial" panose="020B0604020202020204" pitchFamily="34" charset="0"/>
              </a:rPr>
              <a:t>(</a:t>
            </a:r>
            <a:r>
              <a:rPr lang="de-AT" sz="1200" dirty="0">
                <a:latin typeface="Arial" panose="020B0604020202020204" pitchFamily="34" charset="0"/>
                <a:cs typeface="Arial" panose="020B0604020202020204" pitchFamily="34" charset="0"/>
              </a:rPr>
              <a:t>Mayr &amp; </a:t>
            </a:r>
            <a:r>
              <a:rPr lang="de-AT" sz="1200" dirty="0" err="1">
                <a:latin typeface="Arial" panose="020B0604020202020204" pitchFamily="34" charset="0"/>
                <a:cs typeface="Arial" panose="020B0604020202020204" pitchFamily="34" charset="0"/>
              </a:rPr>
              <a:t>Neuweg</a:t>
            </a:r>
            <a:r>
              <a:rPr lang="de-AT" sz="1200" dirty="0">
                <a:latin typeface="Arial" panose="020B0604020202020204" pitchFamily="34" charset="0"/>
                <a:cs typeface="Arial" panose="020B0604020202020204" pitchFamily="34" charset="0"/>
              </a:rPr>
              <a:t>, 2006</a:t>
            </a:r>
            <a:r>
              <a:rPr lang="de-AT" sz="1200" dirty="0">
                <a:effectLst/>
                <a:latin typeface="Arial" panose="020B0604020202020204" pitchFamily="34" charset="0"/>
                <a:cs typeface="Arial" panose="020B0604020202020204" pitchFamily="34" charset="0"/>
              </a:rPr>
              <a:t> )</a:t>
            </a:r>
          </a:p>
          <a:p>
            <a:pPr marL="742950" lvl="1" indent="-285750" algn="just">
              <a:buFont typeface="Arial" panose="020B0604020202020204" pitchFamily="34" charset="0"/>
              <a:buChar char="•"/>
            </a:pPr>
            <a:r>
              <a:rPr lang="de-AT" sz="1600" dirty="0">
                <a:latin typeface="Arial" panose="020B0604020202020204" pitchFamily="34" charset="0"/>
                <a:cs typeface="Arial" panose="020B0604020202020204" pitchFamily="34" charset="0"/>
              </a:rPr>
              <a:t>Flexibilität (Teil der Gelassenheit) ist im Lehrberuf wichtig, da Berufsfeld in ständigem Wandel</a:t>
            </a:r>
            <a:r>
              <a:rPr lang="de-AT" sz="1200" dirty="0">
                <a:latin typeface="Arial" panose="020B0604020202020204" pitchFamily="34" charset="0"/>
                <a:cs typeface="Arial" panose="020B0604020202020204" pitchFamily="34" charset="0"/>
              </a:rPr>
              <a:t> (Bonnet &amp; </a:t>
            </a:r>
            <a:r>
              <a:rPr lang="de-AT" sz="1200" dirty="0" err="1">
                <a:latin typeface="Arial" panose="020B0604020202020204" pitchFamily="34" charset="0"/>
                <a:cs typeface="Arial" panose="020B0604020202020204" pitchFamily="34" charset="0"/>
              </a:rPr>
              <a:t>Hericks</a:t>
            </a:r>
            <a:r>
              <a:rPr lang="de-AT" sz="1200" dirty="0">
                <a:latin typeface="Arial" panose="020B0604020202020204" pitchFamily="34" charset="0"/>
                <a:cs typeface="Arial" panose="020B0604020202020204" pitchFamily="34" charset="0"/>
              </a:rPr>
              <a:t>, 2014)</a:t>
            </a:r>
            <a:endParaRPr lang="de-DE" sz="1200" dirty="0">
              <a:latin typeface="Arial" panose="020B0604020202020204" pitchFamily="34" charset="0"/>
              <a:cs typeface="Arial" panose="020B0604020202020204" pitchFamily="34" charset="0"/>
            </a:endParaRPr>
          </a:p>
          <a:p>
            <a:pPr marL="285750" indent="-285750">
              <a:spcBef>
                <a:spcPts val="600"/>
              </a:spcBef>
              <a:buFont typeface="Arial" panose="020B0604020202020204" pitchFamily="34" charset="0"/>
              <a:buChar char="•"/>
            </a:pPr>
            <a:r>
              <a:rPr lang="de-DE" sz="1600" dirty="0">
                <a:latin typeface="Arial" panose="020B0604020202020204" pitchFamily="34" charset="0"/>
                <a:cs typeface="Arial" panose="020B0604020202020204" pitchFamily="34" charset="0"/>
              </a:rPr>
              <a:t>Soz. – </a:t>
            </a:r>
            <a:r>
              <a:rPr lang="de-DE" sz="1600" dirty="0" err="1">
                <a:latin typeface="Arial" panose="020B0604020202020204" pitchFamily="34" charset="0"/>
                <a:cs typeface="Arial" panose="020B0604020202020204" pitchFamily="34" charset="0"/>
              </a:rPr>
              <a:t>auto</a:t>
            </a:r>
            <a:r>
              <a:rPr lang="de-DE" sz="1600" dirty="0">
                <a:latin typeface="Arial" panose="020B0604020202020204" pitchFamily="34" charset="0"/>
                <a:cs typeface="Arial" panose="020B0604020202020204" pitchFamily="34" charset="0"/>
              </a:rPr>
              <a:t>. Orientierung:</a:t>
            </a:r>
          </a:p>
          <a:p>
            <a:pPr marL="742950" lvl="1" indent="-285750">
              <a:buFont typeface="Arial" panose="020B0604020202020204" pitchFamily="34" charset="0"/>
              <a:buChar char="•"/>
            </a:pPr>
            <a:r>
              <a:rPr lang="de-AT" sz="1600" dirty="0">
                <a:latin typeface="Arial" panose="020B0604020202020204" pitchFamily="34" charset="0"/>
                <a:cs typeface="Arial" panose="020B0604020202020204" pitchFamily="34" charset="0"/>
              </a:rPr>
              <a:t>Verträglichkeit (soz. O.) im Lehrberuf nur bis zu einem gewissen Maße hilfreich</a:t>
            </a:r>
            <a:r>
              <a:rPr lang="de-AT" sz="1600" dirty="0">
                <a:effectLst/>
                <a:latin typeface="Arial" panose="020B0604020202020204" pitchFamily="34" charset="0"/>
                <a:cs typeface="Arial" panose="020B0604020202020204" pitchFamily="34" charset="0"/>
              </a:rPr>
              <a:t> </a:t>
            </a:r>
            <a:r>
              <a:rPr lang="de-AT" sz="1200" dirty="0">
                <a:effectLst/>
                <a:latin typeface="Arial" panose="020B0604020202020204" pitchFamily="34" charset="0"/>
                <a:cs typeface="Arial" panose="020B0604020202020204" pitchFamily="34" charset="0"/>
              </a:rPr>
              <a:t>(</a:t>
            </a:r>
            <a:r>
              <a:rPr lang="de-AT" sz="1200" dirty="0">
                <a:latin typeface="Arial" panose="020B0604020202020204" pitchFamily="34" charset="0"/>
                <a:cs typeface="Arial" panose="020B0604020202020204" pitchFamily="34" charset="0"/>
              </a:rPr>
              <a:t>Keiner &amp; Hany 2017) </a:t>
            </a:r>
          </a:p>
          <a:p>
            <a:pPr marL="742950" lvl="1" indent="-285750">
              <a:buFont typeface="Arial" panose="020B0604020202020204" pitchFamily="34" charset="0"/>
              <a:buChar char="•"/>
            </a:pPr>
            <a:r>
              <a:rPr lang="de-AT" sz="1600" dirty="0">
                <a:latin typeface="Arial" panose="020B0604020202020204" pitchFamily="34" charset="0"/>
                <a:cs typeface="Arial" panose="020B0604020202020204" pitchFamily="34" charset="0"/>
              </a:rPr>
              <a:t>Auto. Orientierung beinhaltet Durchsetzungsfähigkeit und Konfliktfähigkeit </a:t>
            </a:r>
            <a:r>
              <a:rPr lang="de-AT" sz="1200" dirty="0">
                <a:latin typeface="Arial" panose="020B0604020202020204" pitchFamily="34" charset="0"/>
                <a:cs typeface="Arial" panose="020B0604020202020204" pitchFamily="34" charset="0"/>
              </a:rPr>
              <a:t>(</a:t>
            </a:r>
            <a:r>
              <a:rPr lang="de-AT" sz="1200" dirty="0" err="1">
                <a:latin typeface="Arial" panose="020B0604020202020204" pitchFamily="34" charset="0"/>
                <a:cs typeface="Arial" panose="020B0604020202020204" pitchFamily="34" charset="0"/>
              </a:rPr>
              <a:t>Himmer-Gurdan</a:t>
            </a:r>
            <a:r>
              <a:rPr lang="de-AT" sz="1200" dirty="0">
                <a:latin typeface="Arial" panose="020B0604020202020204" pitchFamily="34" charset="0"/>
                <a:cs typeface="Arial" panose="020B0604020202020204" pitchFamily="34" charset="0"/>
              </a:rPr>
              <a:t>, 2007)</a:t>
            </a:r>
            <a:endParaRPr lang="de-DE" sz="1200" dirty="0">
              <a:latin typeface="Arial" panose="020B0604020202020204" pitchFamily="34" charset="0"/>
              <a:cs typeface="Arial" panose="020B0604020202020204" pitchFamily="34" charset="0"/>
            </a:endParaRPr>
          </a:p>
          <a:p>
            <a:pPr marL="285750" indent="-285750">
              <a:spcBef>
                <a:spcPts val="600"/>
              </a:spcBef>
              <a:buFont typeface="Arial" panose="020B0604020202020204" pitchFamily="34" charset="0"/>
              <a:buChar char="•"/>
            </a:pPr>
            <a:r>
              <a:rPr lang="de-DE" sz="1600" dirty="0">
                <a:latin typeface="Arial" panose="020B0604020202020204" pitchFamily="34" charset="0"/>
                <a:cs typeface="Arial" panose="020B0604020202020204" pitchFamily="34" charset="0"/>
              </a:rPr>
              <a:t>Fluides Selbstkonzept:</a:t>
            </a:r>
          </a:p>
          <a:p>
            <a:pPr marL="742950" lvl="1" indent="-285750">
              <a:buFont typeface="Arial" panose="020B0604020202020204" pitchFamily="34" charset="0"/>
              <a:buChar char="•"/>
            </a:pPr>
            <a:r>
              <a:rPr lang="de-AT" sz="1600" dirty="0">
                <a:latin typeface="Arial" panose="020B0604020202020204" pitchFamily="34" charset="0"/>
                <a:cs typeface="Arial" panose="020B0604020202020204" pitchFamily="34" charset="0"/>
              </a:rPr>
              <a:t>geglückten Berufseinstieg ein Prozess der produktiven Anpassung </a:t>
            </a:r>
          </a:p>
          <a:p>
            <a:pPr marL="742950" lvl="1" indent="-285750">
              <a:buFont typeface="Arial" panose="020B0604020202020204" pitchFamily="34" charset="0"/>
              <a:buChar char="•"/>
            </a:pPr>
            <a:r>
              <a:rPr lang="de-AT" sz="1600" dirty="0" err="1">
                <a:latin typeface="Arial" panose="020B0604020202020204" pitchFamily="34" charset="0"/>
                <a:cs typeface="Arial" panose="020B0604020202020204" pitchFamily="34" charset="0"/>
              </a:rPr>
              <a:t>Redefinition</a:t>
            </a:r>
            <a:r>
              <a:rPr lang="de-AT" sz="1600" dirty="0">
                <a:latin typeface="Arial" panose="020B0604020202020204" pitchFamily="34" charset="0"/>
                <a:cs typeface="Arial" panose="020B0604020202020204" pitchFamily="34" charset="0"/>
              </a:rPr>
              <a:t> /Integration der eigenen Person in das neue berufliche Umfeld, erfordert umfassende Identitätsentwicklung und damit verbundene vorausgehende Veränderungsbereitschaft und Wandelbarkeit </a:t>
            </a:r>
            <a:r>
              <a:rPr lang="de-AT" sz="1200" dirty="0">
                <a:latin typeface="Arial" panose="020B0604020202020204" pitchFamily="34" charset="0"/>
                <a:cs typeface="Arial" panose="020B0604020202020204" pitchFamily="34" charset="0"/>
              </a:rPr>
              <a:t>(Klee, 2005)</a:t>
            </a:r>
            <a:endParaRPr lang="de-DE" sz="1200" dirty="0">
              <a:latin typeface="Arial" panose="020B0604020202020204" pitchFamily="34" charset="0"/>
              <a:cs typeface="Arial" panose="020B0604020202020204" pitchFamily="34" charset="0"/>
            </a:endParaRPr>
          </a:p>
          <a:p>
            <a:pPr marL="285750" indent="-285750">
              <a:spcBef>
                <a:spcPts val="600"/>
              </a:spcBef>
              <a:buFont typeface="Arial" panose="020B0604020202020204" pitchFamily="34" charset="0"/>
              <a:buChar char="•"/>
            </a:pPr>
            <a:r>
              <a:rPr lang="de-DE" sz="1600" dirty="0">
                <a:latin typeface="Arial" panose="020B0604020202020204" pitchFamily="34" charset="0"/>
                <a:cs typeface="Arial" panose="020B0604020202020204" pitchFamily="34" charset="0"/>
              </a:rPr>
              <a:t>Offenheit – Traditionsbewusstsein:</a:t>
            </a:r>
          </a:p>
          <a:p>
            <a:pPr marL="742950" lvl="2" indent="-285750">
              <a:buFont typeface="Arial" panose="020B0604020202020204" pitchFamily="34" charset="0"/>
              <a:buChar char="•"/>
            </a:pPr>
            <a:r>
              <a:rPr lang="de-AT" sz="1600" dirty="0">
                <a:latin typeface="Arial" panose="020B0604020202020204" pitchFamily="34" charset="0"/>
                <a:cs typeface="Arial" panose="020B0604020202020204" pitchFamily="34" charset="0"/>
              </a:rPr>
              <a:t>Offenheit für eine Lehrkraft eine positive Eigenschaft, da pädagogische, fachdidaktische und fachwissenschaftliche Inhalte häufig Wandel unterliegen und sich im Laufe der Zeit verändern </a:t>
            </a:r>
            <a:r>
              <a:rPr lang="de-AT" sz="1200" dirty="0">
                <a:latin typeface="Arial" panose="020B0604020202020204" pitchFamily="34" charset="0"/>
                <a:cs typeface="Arial" panose="020B0604020202020204" pitchFamily="34" charset="0"/>
              </a:rPr>
              <a:t> (Keiner &amp; Hany, 2017) </a:t>
            </a:r>
          </a:p>
          <a:p>
            <a:pPr marL="742950" lvl="3" indent="-285750">
              <a:buFont typeface="Arial" panose="020B0604020202020204" pitchFamily="34" charset="0"/>
              <a:buChar char="•"/>
            </a:pPr>
            <a:r>
              <a:rPr lang="de-AT" sz="1600" dirty="0">
                <a:latin typeface="Arial" panose="020B0604020202020204" pitchFamily="34" charset="0"/>
                <a:cs typeface="Arial" panose="020B0604020202020204" pitchFamily="34" charset="0"/>
              </a:rPr>
              <a:t>Noch keine Forschung zu Traditionsbewusstsein im Lehrberuf</a:t>
            </a:r>
            <a:endParaRPr lang="de-DE" sz="1600" dirty="0">
              <a:latin typeface="Arial" panose="020B0604020202020204" pitchFamily="34" charset="0"/>
              <a:cs typeface="Arial" panose="020B0604020202020204" pitchFamily="34" charset="0"/>
            </a:endParaRPr>
          </a:p>
        </p:txBody>
      </p:sp>
      <p:sp>
        <p:nvSpPr>
          <p:cNvPr id="14" name="Foliennummernplatzhalter 13">
            <a:extLst>
              <a:ext uri="{FF2B5EF4-FFF2-40B4-BE49-F238E27FC236}">
                <a16:creationId xmlns:a16="http://schemas.microsoft.com/office/drawing/2014/main" id="{C0FBC249-71E3-D541-977E-03B3A5FF0C4D}"/>
              </a:ext>
            </a:extLst>
          </p:cNvPr>
          <p:cNvSpPr>
            <a:spLocks noGrp="1"/>
          </p:cNvSpPr>
          <p:nvPr>
            <p:ph type="sldNum" sz="quarter" idx="12"/>
          </p:nvPr>
        </p:nvSpPr>
        <p:spPr>
          <a:xfrm>
            <a:off x="9130553" y="6356350"/>
            <a:ext cx="2743200" cy="365125"/>
          </a:xfrm>
        </p:spPr>
        <p:txBody>
          <a:bodyPr/>
          <a:lstStyle/>
          <a:p>
            <a:fld id="{8CE31318-D552-0745-8B05-D174ECCDE49E}" type="slidenum">
              <a:rPr lang="de-DE" smtClean="0">
                <a:solidFill>
                  <a:schemeClr val="tx1"/>
                </a:solidFill>
              </a:rPr>
              <a:t>5</a:t>
            </a:fld>
            <a:endParaRPr lang="de-DE" dirty="0">
              <a:solidFill>
                <a:schemeClr val="tx1"/>
              </a:solidFill>
            </a:endParaRPr>
          </a:p>
        </p:txBody>
      </p:sp>
    </p:spTree>
    <p:extLst>
      <p:ext uri="{BB962C8B-B14F-4D97-AF65-F5344CB8AC3E}">
        <p14:creationId xmlns:p14="http://schemas.microsoft.com/office/powerpoint/2010/main" val="1714635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bgerundetes Rechteck 20">
            <a:extLst>
              <a:ext uri="{FF2B5EF4-FFF2-40B4-BE49-F238E27FC236}">
                <a16:creationId xmlns:a16="http://schemas.microsoft.com/office/drawing/2014/main" id="{31D48890-609B-B34B-9CC7-2610AC8C496A}"/>
              </a:ext>
            </a:extLst>
          </p:cNvPr>
          <p:cNvSpPr/>
          <p:nvPr/>
        </p:nvSpPr>
        <p:spPr>
          <a:xfrm>
            <a:off x="6213533" y="151222"/>
            <a:ext cx="6181670" cy="1192742"/>
          </a:xfrm>
          <a:prstGeom prst="roundRect">
            <a:avLst/>
          </a:prstGeom>
          <a:solidFill>
            <a:schemeClr val="accent6">
              <a:lumMod val="75000"/>
              <a:alpha val="6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Abgerundetes Rechteck 19">
            <a:extLst>
              <a:ext uri="{FF2B5EF4-FFF2-40B4-BE49-F238E27FC236}">
                <a16:creationId xmlns:a16="http://schemas.microsoft.com/office/drawing/2014/main" id="{93BB7CA2-9193-0542-AA7D-45D19B7FDDD6}"/>
              </a:ext>
            </a:extLst>
          </p:cNvPr>
          <p:cNvSpPr/>
          <p:nvPr/>
        </p:nvSpPr>
        <p:spPr>
          <a:xfrm>
            <a:off x="-203200" y="151222"/>
            <a:ext cx="6180405" cy="1192742"/>
          </a:xfrm>
          <a:prstGeom prst="roundRect">
            <a:avLst/>
          </a:prstGeom>
          <a:solidFill>
            <a:schemeClr val="accent6">
              <a:lumMod val="75000"/>
              <a:alpha val="6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Abgerundetes Rechteck 3">
            <a:extLst>
              <a:ext uri="{FF2B5EF4-FFF2-40B4-BE49-F238E27FC236}">
                <a16:creationId xmlns:a16="http://schemas.microsoft.com/office/drawing/2014/main" id="{2DD55480-C711-8A49-A8A5-7EFA1AEFE99A}"/>
              </a:ext>
            </a:extLst>
          </p:cNvPr>
          <p:cNvSpPr/>
          <p:nvPr/>
        </p:nvSpPr>
        <p:spPr>
          <a:xfrm>
            <a:off x="-203200" y="1440090"/>
            <a:ext cx="6180668" cy="5265510"/>
          </a:xfrm>
          <a:prstGeom prst="roundRect">
            <a:avLst>
              <a:gd name="adj" fmla="val 4226"/>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Abgerundetes Rechteck 6">
            <a:extLst>
              <a:ext uri="{FF2B5EF4-FFF2-40B4-BE49-F238E27FC236}">
                <a16:creationId xmlns:a16="http://schemas.microsoft.com/office/drawing/2014/main" id="{C5B9CAFF-763A-824D-B65A-433739181FB0}"/>
              </a:ext>
            </a:extLst>
          </p:cNvPr>
          <p:cNvSpPr/>
          <p:nvPr/>
        </p:nvSpPr>
        <p:spPr>
          <a:xfrm>
            <a:off x="6214518" y="1448418"/>
            <a:ext cx="6180668" cy="5257182"/>
          </a:xfrm>
          <a:prstGeom prst="roundRect">
            <a:avLst>
              <a:gd name="adj" fmla="val 3544"/>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cken des Rechtecks auf der gleichen Seite abrunden 7">
            <a:extLst>
              <a:ext uri="{FF2B5EF4-FFF2-40B4-BE49-F238E27FC236}">
                <a16:creationId xmlns:a16="http://schemas.microsoft.com/office/drawing/2014/main" id="{7EE91700-68E5-0045-9CBA-40F7E6F85FE3}"/>
              </a:ext>
            </a:extLst>
          </p:cNvPr>
          <p:cNvSpPr/>
          <p:nvPr/>
        </p:nvSpPr>
        <p:spPr>
          <a:xfrm rot="10800000">
            <a:off x="6214525" y="2900424"/>
            <a:ext cx="6180660" cy="3805174"/>
          </a:xfrm>
          <a:prstGeom prst="round2SameRect">
            <a:avLst>
              <a:gd name="adj1" fmla="val 5031"/>
              <a:gd name="adj2" fmla="val 0"/>
            </a:avLst>
          </a:prstGeom>
          <a:solidFill>
            <a:schemeClr val="accent6">
              <a:lumMod val="40000"/>
              <a:lumOff val="60000"/>
              <a:alpha val="5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cken des Rechtecks auf der gleichen Seite abrunden 8">
            <a:extLst>
              <a:ext uri="{FF2B5EF4-FFF2-40B4-BE49-F238E27FC236}">
                <a16:creationId xmlns:a16="http://schemas.microsoft.com/office/drawing/2014/main" id="{1385ABA6-D0B3-D948-9FD5-6ACE8B62D867}"/>
              </a:ext>
            </a:extLst>
          </p:cNvPr>
          <p:cNvSpPr/>
          <p:nvPr/>
        </p:nvSpPr>
        <p:spPr>
          <a:xfrm rot="10800000">
            <a:off x="-203237" y="2893095"/>
            <a:ext cx="6180669" cy="3812500"/>
          </a:xfrm>
          <a:prstGeom prst="round2SameRect">
            <a:avLst>
              <a:gd name="adj1" fmla="val 4793"/>
              <a:gd name="adj2" fmla="val 0"/>
            </a:avLst>
          </a:prstGeom>
          <a:solidFill>
            <a:schemeClr val="accent6">
              <a:lumMod val="60000"/>
              <a:lumOff val="40000"/>
              <a:alpha val="5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35C22503-558B-C74D-AC5A-2D0DDC16CC8B}"/>
              </a:ext>
            </a:extLst>
          </p:cNvPr>
          <p:cNvSpPr txBox="1"/>
          <p:nvPr/>
        </p:nvSpPr>
        <p:spPr>
          <a:xfrm>
            <a:off x="254261" y="362872"/>
            <a:ext cx="3513667" cy="769441"/>
          </a:xfrm>
          <a:prstGeom prst="rect">
            <a:avLst/>
          </a:prstGeom>
          <a:noFill/>
        </p:spPr>
        <p:txBody>
          <a:bodyPr wrap="square" rtlCol="0">
            <a:spAutoFit/>
          </a:bodyPr>
          <a:lstStyle/>
          <a:p>
            <a:pPr algn="ctr"/>
            <a:r>
              <a:rPr lang="de-DE" sz="4400" dirty="0">
                <a:latin typeface="Arial" panose="020B0604020202020204" pitchFamily="34" charset="0"/>
                <a:cs typeface="Arial" panose="020B0604020202020204" pitchFamily="34" charset="0"/>
              </a:rPr>
              <a:t>Resilienz</a:t>
            </a:r>
          </a:p>
        </p:txBody>
      </p:sp>
      <p:sp>
        <p:nvSpPr>
          <p:cNvPr id="11" name="Textfeld 10">
            <a:extLst>
              <a:ext uri="{FF2B5EF4-FFF2-40B4-BE49-F238E27FC236}">
                <a16:creationId xmlns:a16="http://schemas.microsoft.com/office/drawing/2014/main" id="{7BF71DA5-E4E9-AF45-9074-16739BF74E5C}"/>
              </a:ext>
            </a:extLst>
          </p:cNvPr>
          <p:cNvSpPr txBox="1"/>
          <p:nvPr/>
        </p:nvSpPr>
        <p:spPr>
          <a:xfrm>
            <a:off x="7068372" y="362871"/>
            <a:ext cx="4471992" cy="769441"/>
          </a:xfrm>
          <a:prstGeom prst="rect">
            <a:avLst/>
          </a:prstGeom>
          <a:noFill/>
        </p:spPr>
        <p:txBody>
          <a:bodyPr wrap="square" rtlCol="0">
            <a:spAutoFit/>
          </a:bodyPr>
          <a:lstStyle/>
          <a:p>
            <a:pPr algn="ctr"/>
            <a:r>
              <a:rPr lang="de-DE" sz="4400" dirty="0">
                <a:latin typeface="Arial" panose="020B0604020202020204" pitchFamily="34" charset="0"/>
                <a:cs typeface="Arial" panose="020B0604020202020204" pitchFamily="34" charset="0"/>
              </a:rPr>
              <a:t>Arbeitsmotivation</a:t>
            </a:r>
          </a:p>
        </p:txBody>
      </p:sp>
      <p:sp>
        <p:nvSpPr>
          <p:cNvPr id="2" name="Textfeld 1">
            <a:extLst>
              <a:ext uri="{FF2B5EF4-FFF2-40B4-BE49-F238E27FC236}">
                <a16:creationId xmlns:a16="http://schemas.microsoft.com/office/drawing/2014/main" id="{DF963C8E-7A0F-1B41-AB92-FB5096212E5E}"/>
              </a:ext>
            </a:extLst>
          </p:cNvPr>
          <p:cNvSpPr txBox="1"/>
          <p:nvPr/>
        </p:nvSpPr>
        <p:spPr>
          <a:xfrm>
            <a:off x="33338" y="1583148"/>
            <a:ext cx="5908236" cy="1261884"/>
          </a:xfrm>
          <a:prstGeom prst="rect">
            <a:avLst/>
          </a:prstGeom>
          <a:noFill/>
        </p:spPr>
        <p:txBody>
          <a:bodyPr wrap="square" rtlCol="0">
            <a:spAutoFit/>
          </a:bodyPr>
          <a:lstStyle/>
          <a:p>
            <a:pPr marL="285750" indent="-285750" algn="just">
              <a:buFont typeface="Arial" panose="020B0604020202020204" pitchFamily="34" charset="0"/>
              <a:buChar char="•"/>
            </a:pPr>
            <a:r>
              <a:rPr lang="de-AT" sz="1600" dirty="0"/>
              <a:t>„Resilienz ist das gesunde, adaptive und/oder integrative Funktionieren über die Zeit nach einem traumatisierenden Erlebnis.“ </a:t>
            </a:r>
            <a:r>
              <a:rPr lang="de-AT" sz="1200" dirty="0"/>
              <a:t>(Thun-Hohenstein et al., 2020)</a:t>
            </a:r>
            <a:endParaRPr lang="de-AT" sz="1200" dirty="0">
              <a:effectLst/>
            </a:endParaRPr>
          </a:p>
          <a:p>
            <a:pPr marL="285750" indent="-285750" algn="just">
              <a:buFont typeface="Arial" panose="020B0604020202020204" pitchFamily="34" charset="0"/>
              <a:buChar char="•"/>
            </a:pPr>
            <a:r>
              <a:rPr lang="de-AT" sz="1600" dirty="0"/>
              <a:t>multidimensionales und multideterminiertes Konstrukt </a:t>
            </a:r>
            <a:r>
              <a:rPr lang="de-AT" sz="1200" dirty="0"/>
              <a:t>(</a:t>
            </a:r>
            <a:r>
              <a:rPr lang="de-AT" sz="1200" dirty="0" err="1"/>
              <a:t>Gu</a:t>
            </a:r>
            <a:r>
              <a:rPr lang="de-AT" sz="1200" dirty="0"/>
              <a:t> &amp; Day, 2007)</a:t>
            </a:r>
            <a:r>
              <a:rPr lang="de-AT" sz="1200" dirty="0">
                <a:effectLst/>
              </a:rPr>
              <a:t> </a:t>
            </a:r>
            <a:endParaRPr lang="de-DE" sz="1600" dirty="0"/>
          </a:p>
        </p:txBody>
      </p:sp>
      <p:sp>
        <p:nvSpPr>
          <p:cNvPr id="3" name="Textfeld 2">
            <a:extLst>
              <a:ext uri="{FF2B5EF4-FFF2-40B4-BE49-F238E27FC236}">
                <a16:creationId xmlns:a16="http://schemas.microsoft.com/office/drawing/2014/main" id="{85C253A9-FBF5-5B4C-BB05-D3670B7FC50A}"/>
              </a:ext>
            </a:extLst>
          </p:cNvPr>
          <p:cNvSpPr txBox="1"/>
          <p:nvPr/>
        </p:nvSpPr>
        <p:spPr>
          <a:xfrm>
            <a:off x="-1" y="3027983"/>
            <a:ext cx="5977205" cy="861774"/>
          </a:xfrm>
          <a:prstGeom prst="rect">
            <a:avLst/>
          </a:prstGeom>
          <a:noFill/>
        </p:spPr>
        <p:txBody>
          <a:bodyPr wrap="square" rtlCol="0">
            <a:spAutoFit/>
          </a:bodyPr>
          <a:lstStyle/>
          <a:p>
            <a:pPr marL="285750" indent="-285750" algn="just">
              <a:buFont typeface="Arial" panose="020B0604020202020204" pitchFamily="34" charset="0"/>
              <a:buChar char="•"/>
            </a:pPr>
            <a:r>
              <a:rPr lang="de-AT" sz="1600" dirty="0"/>
              <a:t>zwei Gründen für Lehrkräfte: (1) Schutzfaktor und (2) Resilienz ihrer Schüler*innen fördern </a:t>
            </a:r>
            <a:r>
              <a:rPr lang="de-AT" sz="1200" dirty="0"/>
              <a:t>(</a:t>
            </a:r>
            <a:r>
              <a:rPr lang="de-AT" sz="1200" dirty="0" err="1"/>
              <a:t>Luchsinger</a:t>
            </a:r>
            <a:r>
              <a:rPr lang="de-AT" sz="1200" dirty="0"/>
              <a:t>, 2010)</a:t>
            </a:r>
          </a:p>
          <a:p>
            <a:endParaRPr lang="de-DE" dirty="0"/>
          </a:p>
        </p:txBody>
      </p:sp>
      <p:sp>
        <p:nvSpPr>
          <p:cNvPr id="14" name="Ecken des Rechtecks auf der gleichen Seite abrunden 13">
            <a:extLst>
              <a:ext uri="{FF2B5EF4-FFF2-40B4-BE49-F238E27FC236}">
                <a16:creationId xmlns:a16="http://schemas.microsoft.com/office/drawing/2014/main" id="{857EA198-4E99-F54A-90D4-419E8ED1CA84}"/>
              </a:ext>
            </a:extLst>
          </p:cNvPr>
          <p:cNvSpPr/>
          <p:nvPr/>
        </p:nvSpPr>
        <p:spPr>
          <a:xfrm rot="10800000">
            <a:off x="-203465" y="3754868"/>
            <a:ext cx="6180670" cy="2950728"/>
          </a:xfrm>
          <a:prstGeom prst="round2SameRect">
            <a:avLst>
              <a:gd name="adj1" fmla="val 5997"/>
              <a:gd name="adj2" fmla="val 0"/>
            </a:avLst>
          </a:prstGeom>
          <a:solidFill>
            <a:schemeClr val="accent6">
              <a:lumMod val="75000"/>
              <a:alpha val="4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Foliennummernplatzhalter 5">
            <a:extLst>
              <a:ext uri="{FF2B5EF4-FFF2-40B4-BE49-F238E27FC236}">
                <a16:creationId xmlns:a16="http://schemas.microsoft.com/office/drawing/2014/main" id="{93A6DC6B-D032-9B4C-ADA5-6E61FBAA0F31}"/>
              </a:ext>
            </a:extLst>
          </p:cNvPr>
          <p:cNvSpPr>
            <a:spLocks noGrp="1"/>
          </p:cNvSpPr>
          <p:nvPr>
            <p:ph type="sldNum" sz="quarter" idx="12"/>
          </p:nvPr>
        </p:nvSpPr>
        <p:spPr>
          <a:xfrm>
            <a:off x="9303852" y="6270505"/>
            <a:ext cx="2743200" cy="365125"/>
          </a:xfrm>
        </p:spPr>
        <p:txBody>
          <a:bodyPr/>
          <a:lstStyle/>
          <a:p>
            <a:fld id="{8CE31318-D552-0745-8B05-D174ECCDE49E}" type="slidenum">
              <a:rPr lang="de-DE" smtClean="0">
                <a:solidFill>
                  <a:schemeClr val="tx1"/>
                </a:solidFill>
              </a:rPr>
              <a:t>6</a:t>
            </a:fld>
            <a:endParaRPr lang="de-DE" dirty="0">
              <a:solidFill>
                <a:schemeClr val="tx1"/>
              </a:solidFill>
            </a:endParaRPr>
          </a:p>
        </p:txBody>
      </p:sp>
      <p:sp>
        <p:nvSpPr>
          <p:cNvPr id="15" name="Textfeld 14">
            <a:extLst>
              <a:ext uri="{FF2B5EF4-FFF2-40B4-BE49-F238E27FC236}">
                <a16:creationId xmlns:a16="http://schemas.microsoft.com/office/drawing/2014/main" id="{57502B96-BBCD-9342-89CD-5C33DE27A0A2}"/>
              </a:ext>
            </a:extLst>
          </p:cNvPr>
          <p:cNvSpPr txBox="1"/>
          <p:nvPr/>
        </p:nvSpPr>
        <p:spPr>
          <a:xfrm>
            <a:off x="6323055" y="1583148"/>
            <a:ext cx="5799184" cy="1077218"/>
          </a:xfrm>
          <a:prstGeom prst="rect">
            <a:avLst/>
          </a:prstGeom>
          <a:noFill/>
        </p:spPr>
        <p:txBody>
          <a:bodyPr wrap="square" rtlCol="0">
            <a:spAutoFit/>
          </a:bodyPr>
          <a:lstStyle/>
          <a:p>
            <a:pPr marL="285750" indent="-285750" algn="just">
              <a:buFont typeface="Arial" panose="020B0604020202020204" pitchFamily="34" charset="0"/>
              <a:buChar char="•"/>
            </a:pPr>
            <a:r>
              <a:rPr lang="de-AT" sz="1600" dirty="0"/>
              <a:t>Bereitschaft, seine Fähigkeiten und Fertigkeiten bei der Arbeit engagiert und zielgerichtet einzusetzen</a:t>
            </a:r>
            <a:r>
              <a:rPr lang="de-AT" sz="1600" dirty="0">
                <a:effectLst/>
              </a:rPr>
              <a:t> </a:t>
            </a:r>
            <a:r>
              <a:rPr lang="de-AT" sz="1200" dirty="0">
                <a:effectLst/>
              </a:rPr>
              <a:t>(</a:t>
            </a:r>
            <a:r>
              <a:rPr lang="de-AT" sz="1200" dirty="0" err="1">
                <a:effectLst/>
              </a:rPr>
              <a:t>Siemund</a:t>
            </a:r>
            <a:r>
              <a:rPr lang="de-AT" sz="1200" dirty="0">
                <a:effectLst/>
              </a:rPr>
              <a:t>, 2013)</a:t>
            </a:r>
          </a:p>
          <a:p>
            <a:pPr marL="285750" indent="-285750" algn="just">
              <a:buFont typeface="Arial" panose="020B0604020202020204" pitchFamily="34" charset="0"/>
              <a:buChar char="•"/>
            </a:pPr>
            <a:r>
              <a:rPr lang="de-AT" sz="1600" dirty="0"/>
              <a:t>Arbeitsmotivation =/ Arbeitszufriedenheit</a:t>
            </a:r>
          </a:p>
          <a:p>
            <a:pPr marL="285750" indent="-285750" algn="just">
              <a:buFont typeface="Arial" panose="020B0604020202020204" pitchFamily="34" charset="0"/>
              <a:buChar char="•"/>
            </a:pPr>
            <a:r>
              <a:rPr lang="de-AT" sz="1600" dirty="0"/>
              <a:t>Job </a:t>
            </a:r>
            <a:r>
              <a:rPr lang="de-AT" sz="1600" dirty="0" err="1"/>
              <a:t>Characteristics</a:t>
            </a:r>
            <a:r>
              <a:rPr lang="de-AT" sz="1600" dirty="0"/>
              <a:t> Modell </a:t>
            </a:r>
            <a:r>
              <a:rPr lang="de-AT" sz="1200" dirty="0"/>
              <a:t>(Hackmann &amp; </a:t>
            </a:r>
            <a:r>
              <a:rPr lang="de-AT" sz="1200" dirty="0" err="1"/>
              <a:t>Oldmann</a:t>
            </a:r>
            <a:r>
              <a:rPr lang="de-AT" sz="1200" dirty="0"/>
              <a:t>, 1980)</a:t>
            </a:r>
            <a:endParaRPr lang="de-DE" sz="1600" dirty="0"/>
          </a:p>
        </p:txBody>
      </p:sp>
      <p:sp>
        <p:nvSpPr>
          <p:cNvPr id="16" name="Textfeld 15">
            <a:extLst>
              <a:ext uri="{FF2B5EF4-FFF2-40B4-BE49-F238E27FC236}">
                <a16:creationId xmlns:a16="http://schemas.microsoft.com/office/drawing/2014/main" id="{67717679-CB9F-294F-8E06-6637A8360B2D}"/>
              </a:ext>
            </a:extLst>
          </p:cNvPr>
          <p:cNvSpPr txBox="1"/>
          <p:nvPr/>
        </p:nvSpPr>
        <p:spPr>
          <a:xfrm>
            <a:off x="6323055" y="3039402"/>
            <a:ext cx="5799184" cy="584775"/>
          </a:xfrm>
          <a:prstGeom prst="rect">
            <a:avLst/>
          </a:prstGeom>
          <a:noFill/>
        </p:spPr>
        <p:txBody>
          <a:bodyPr wrap="square" rtlCol="0">
            <a:spAutoFit/>
          </a:bodyPr>
          <a:lstStyle/>
          <a:p>
            <a:pPr marL="285750" indent="-285750" algn="just">
              <a:buFont typeface="Arial" panose="020B0604020202020204" pitchFamily="34" charset="0"/>
              <a:buChar char="•"/>
            </a:pPr>
            <a:r>
              <a:rPr lang="de-DE" sz="1600" dirty="0"/>
              <a:t>Im Kontext Schule sind das Autonomie-Empfinden und das Schulklima die relevantesten Faktoren </a:t>
            </a:r>
            <a:r>
              <a:rPr lang="de-DE" sz="1200" dirty="0"/>
              <a:t>(Ziegler, 2023)</a:t>
            </a:r>
            <a:endParaRPr lang="de-DE" sz="1600" dirty="0"/>
          </a:p>
        </p:txBody>
      </p:sp>
      <p:sp>
        <p:nvSpPr>
          <p:cNvPr id="17" name="Ecken des Rechtecks auf der gleichen Seite abrunden 16">
            <a:extLst>
              <a:ext uri="{FF2B5EF4-FFF2-40B4-BE49-F238E27FC236}">
                <a16:creationId xmlns:a16="http://schemas.microsoft.com/office/drawing/2014/main" id="{E17279B4-F83B-FA49-BA27-6A66831EAB8C}"/>
              </a:ext>
            </a:extLst>
          </p:cNvPr>
          <p:cNvSpPr/>
          <p:nvPr/>
        </p:nvSpPr>
        <p:spPr>
          <a:xfrm rot="10800000">
            <a:off x="6213533" y="3754867"/>
            <a:ext cx="6180638" cy="2950731"/>
          </a:xfrm>
          <a:prstGeom prst="round2SameRect">
            <a:avLst>
              <a:gd name="adj1" fmla="val 6333"/>
              <a:gd name="adj2" fmla="val 0"/>
            </a:avLst>
          </a:prstGeom>
          <a:solidFill>
            <a:schemeClr val="accent6">
              <a:lumMod val="75000"/>
              <a:alpha val="4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a:extLst>
              <a:ext uri="{FF2B5EF4-FFF2-40B4-BE49-F238E27FC236}">
                <a16:creationId xmlns:a16="http://schemas.microsoft.com/office/drawing/2014/main" id="{396E6600-3BD1-0840-BBAC-E63773B18E6F}"/>
              </a:ext>
            </a:extLst>
          </p:cNvPr>
          <p:cNvSpPr txBox="1"/>
          <p:nvPr/>
        </p:nvSpPr>
        <p:spPr>
          <a:xfrm>
            <a:off x="-1" y="3937819"/>
            <a:ext cx="5977205" cy="3631763"/>
          </a:xfrm>
          <a:prstGeom prst="rect">
            <a:avLst/>
          </a:prstGeom>
          <a:noFill/>
        </p:spPr>
        <p:txBody>
          <a:bodyPr wrap="square" rtlCol="0">
            <a:spAutoFit/>
          </a:bodyPr>
          <a:lstStyle/>
          <a:p>
            <a:pPr marL="285750" indent="-285750" algn="just">
              <a:buFont typeface="Arial" panose="020B0604020202020204" pitchFamily="34" charset="0"/>
              <a:buChar char="•"/>
            </a:pPr>
            <a:r>
              <a:rPr lang="de-AT" sz="1600" dirty="0"/>
              <a:t>Fluides Selbst = Anerkennen versch. Anteile der Persönlichkeit &amp; Möglichkeit zur Weiterentwickelung </a:t>
            </a:r>
            <a:r>
              <a:rPr lang="de-AT" sz="1200" dirty="0"/>
              <a:t>(</a:t>
            </a:r>
            <a:r>
              <a:rPr lang="de-AT" sz="1200" dirty="0" err="1"/>
              <a:t>Gurdan</a:t>
            </a:r>
            <a:r>
              <a:rPr lang="de-AT" sz="1200" dirty="0"/>
              <a:t>, 2022); </a:t>
            </a:r>
            <a:r>
              <a:rPr lang="de-AT" sz="1600" dirty="0"/>
              <a:t>Resilienz = Prozesse &amp; Fähigkeiten positiver Anpassung </a:t>
            </a:r>
            <a:r>
              <a:rPr lang="de-AT" sz="1200" dirty="0"/>
              <a:t>(Masten und Obradovic, 2018 S.2) </a:t>
            </a:r>
          </a:p>
          <a:p>
            <a:pPr marL="285750" indent="-285750" algn="just">
              <a:buFont typeface="Arial" panose="020B0604020202020204" pitchFamily="34" charset="0"/>
              <a:buChar char="•"/>
            </a:pPr>
            <a:r>
              <a:rPr lang="de-AT" sz="1600" dirty="0">
                <a:cs typeface="Arial" panose="020B0604020202020204" pitchFamily="34" charset="0"/>
              </a:rPr>
              <a:t>Selbstfürsorge (</a:t>
            </a:r>
            <a:r>
              <a:rPr lang="de-AT" sz="1600" dirty="0" err="1">
                <a:cs typeface="Arial" panose="020B0604020202020204" pitchFamily="34" charset="0"/>
              </a:rPr>
              <a:t>auto</a:t>
            </a:r>
            <a:r>
              <a:rPr lang="de-AT" sz="1600" dirty="0">
                <a:cs typeface="Arial" panose="020B0604020202020204" pitchFamily="34" charset="0"/>
              </a:rPr>
              <a:t>. O.) &amp; Verträglichkeit (soz. O.) </a:t>
            </a:r>
            <a:r>
              <a:rPr lang="de-AT" sz="1600" dirty="0" err="1">
                <a:cs typeface="Arial" panose="020B0604020202020204" pitchFamily="34" charset="0"/>
              </a:rPr>
              <a:t>korr-elieren</a:t>
            </a:r>
            <a:r>
              <a:rPr lang="de-AT" sz="1600" dirty="0">
                <a:cs typeface="Arial" panose="020B0604020202020204" pitchFamily="34" charset="0"/>
              </a:rPr>
              <a:t> positiv mit Resilienz </a:t>
            </a:r>
            <a:r>
              <a:rPr lang="de-AT" sz="1200" dirty="0">
                <a:cs typeface="Arial" panose="020B0604020202020204" pitchFamily="34" charset="0"/>
              </a:rPr>
              <a:t>(</a:t>
            </a:r>
            <a:r>
              <a:rPr lang="de-AT" sz="1200" dirty="0" err="1">
                <a:cs typeface="Arial" panose="020B0604020202020204" pitchFamily="34" charset="0"/>
              </a:rPr>
              <a:t>Nieto</a:t>
            </a:r>
            <a:r>
              <a:rPr lang="de-AT" sz="1200" dirty="0">
                <a:cs typeface="Arial" panose="020B0604020202020204" pitchFamily="34" charset="0"/>
              </a:rPr>
              <a:t> et al., 2022; </a:t>
            </a:r>
            <a:r>
              <a:rPr lang="de-AT" sz="1200" dirty="0" err="1"/>
              <a:t>Kotera</a:t>
            </a:r>
            <a:r>
              <a:rPr lang="de-AT" sz="1200" dirty="0"/>
              <a:t> et al., 2022) </a:t>
            </a:r>
          </a:p>
          <a:p>
            <a:pPr marL="285750" indent="-285750" algn="just">
              <a:buFont typeface="Arial" panose="020B0604020202020204" pitchFamily="34" charset="0"/>
              <a:buChar char="•"/>
            </a:pPr>
            <a:r>
              <a:rPr lang="de-AT" sz="1600" dirty="0"/>
              <a:t>Gewissenhaftigkeit korreliert positiv mit Resilienz </a:t>
            </a:r>
            <a:r>
              <a:rPr lang="de-AT" sz="1200" dirty="0"/>
              <a:t>(</a:t>
            </a:r>
            <a:r>
              <a:rPr lang="de-AT" sz="1200" dirty="0" err="1"/>
              <a:t>Nieto</a:t>
            </a:r>
            <a:r>
              <a:rPr lang="de-AT" sz="1200" dirty="0"/>
              <a:t> et al., 2022)</a:t>
            </a:r>
            <a:r>
              <a:rPr lang="de-AT" sz="1600" dirty="0"/>
              <a:t>; negativer Zusammenhang zw. Flexibilität (UK Gelassenheit) &amp; Stress durch Beruf </a:t>
            </a:r>
            <a:r>
              <a:rPr lang="de-AT" sz="1200" dirty="0"/>
              <a:t>(</a:t>
            </a:r>
            <a:r>
              <a:rPr lang="de-AT" sz="1200" dirty="0" err="1"/>
              <a:t>Kärner</a:t>
            </a:r>
            <a:r>
              <a:rPr lang="de-AT" sz="1200" dirty="0"/>
              <a:t> et al., 2021); </a:t>
            </a:r>
            <a:r>
              <a:rPr lang="de-AT" sz="1600" dirty="0"/>
              <a:t>Eigenverantwortung (UK Gelassenheit) korreliert positiv mit Resilienz </a:t>
            </a:r>
            <a:r>
              <a:rPr lang="de-AT" sz="1200" dirty="0"/>
              <a:t>(</a:t>
            </a:r>
            <a:r>
              <a:rPr lang="de-AT" sz="1200" dirty="0" err="1"/>
              <a:t>Manzano</a:t>
            </a:r>
            <a:r>
              <a:rPr lang="de-AT" sz="1200" dirty="0"/>
              <a:t>-Sánchez et al., 2021) </a:t>
            </a:r>
            <a:endParaRPr lang="de-AT" sz="1200" dirty="0">
              <a:cs typeface="Arial" panose="020B0604020202020204" pitchFamily="34" charset="0"/>
            </a:endParaRPr>
          </a:p>
          <a:p>
            <a:endParaRPr lang="de-AT" dirty="0">
              <a:solidFill>
                <a:schemeClr val="bg2">
                  <a:lumMod val="75000"/>
                </a:schemeClr>
              </a:solidFill>
            </a:endParaRPr>
          </a:p>
          <a:p>
            <a:endParaRPr lang="de-AT" dirty="0">
              <a:solidFill>
                <a:schemeClr val="bg2">
                  <a:lumMod val="75000"/>
                </a:schemeClr>
              </a:solidFill>
              <a:cs typeface="Arial" panose="020B0604020202020204" pitchFamily="34" charset="0"/>
            </a:endParaRPr>
          </a:p>
          <a:p>
            <a:endParaRPr lang="de-DE" dirty="0"/>
          </a:p>
        </p:txBody>
      </p:sp>
      <p:sp>
        <p:nvSpPr>
          <p:cNvPr id="23" name="Textfeld 22">
            <a:extLst>
              <a:ext uri="{FF2B5EF4-FFF2-40B4-BE49-F238E27FC236}">
                <a16:creationId xmlns:a16="http://schemas.microsoft.com/office/drawing/2014/main" id="{70244542-37A1-674D-8484-5416110080DC}"/>
              </a:ext>
            </a:extLst>
          </p:cNvPr>
          <p:cNvSpPr txBox="1"/>
          <p:nvPr/>
        </p:nvSpPr>
        <p:spPr>
          <a:xfrm>
            <a:off x="6252986" y="3889757"/>
            <a:ext cx="5794066" cy="2616101"/>
          </a:xfrm>
          <a:prstGeom prst="rect">
            <a:avLst/>
          </a:prstGeom>
          <a:noFill/>
        </p:spPr>
        <p:txBody>
          <a:bodyPr wrap="square" rtlCol="0">
            <a:spAutoFit/>
          </a:bodyPr>
          <a:lstStyle/>
          <a:p>
            <a:pPr marL="285750" indent="-285750" algn="just">
              <a:buFont typeface="Arial" panose="020B0604020202020204" pitchFamily="34" charset="0"/>
              <a:buChar char="•"/>
            </a:pPr>
            <a:r>
              <a:rPr lang="de-AT" sz="1600" dirty="0"/>
              <a:t>Breite des Persönlichkeitsspektrums (ev. Fluides Selbstkonzept) korreliert positiv mit Flexibilität </a:t>
            </a:r>
            <a:r>
              <a:rPr lang="de-AT" sz="1200" dirty="0"/>
              <a:t>(</a:t>
            </a:r>
            <a:r>
              <a:rPr lang="de-AT" sz="1200" dirty="0" err="1"/>
              <a:t>Himmer-Gurdan</a:t>
            </a:r>
            <a:r>
              <a:rPr lang="de-AT" sz="1200" dirty="0"/>
              <a:t>, 2007); </a:t>
            </a:r>
            <a:r>
              <a:rPr lang="de-AT" sz="1600" dirty="0"/>
              <a:t>Flexibilität korreliert signifikant positiv mit Arbeitszufriedenheit &amp; beruflichen Engagement </a:t>
            </a:r>
            <a:r>
              <a:rPr lang="de-AT" sz="1200" dirty="0"/>
              <a:t>(</a:t>
            </a:r>
            <a:r>
              <a:rPr lang="de-AT" sz="1200" dirty="0" err="1"/>
              <a:t>Kärner</a:t>
            </a:r>
            <a:r>
              <a:rPr lang="de-AT" sz="1200" dirty="0"/>
              <a:t> et al., 2021) </a:t>
            </a:r>
          </a:p>
          <a:p>
            <a:pPr marL="285750" indent="-285750" algn="just">
              <a:buFont typeface="Arial" panose="020B0604020202020204" pitchFamily="34" charset="0"/>
              <a:buChar char="•"/>
            </a:pPr>
            <a:r>
              <a:rPr lang="de-AT" sz="1600" dirty="0"/>
              <a:t>Meta-Analyse ergab, Gewissenhaftigkeit hat stärksten signifikant positiven Einfluss auf die Arbeitsmotivation </a:t>
            </a:r>
            <a:r>
              <a:rPr lang="de-AT" sz="1200" dirty="0"/>
              <a:t>(</a:t>
            </a:r>
            <a:r>
              <a:rPr lang="de-AT" sz="1200" dirty="0" err="1"/>
              <a:t>Fukuzaki</a:t>
            </a:r>
            <a:r>
              <a:rPr lang="de-AT" sz="1200" dirty="0"/>
              <a:t> &amp; </a:t>
            </a:r>
            <a:r>
              <a:rPr lang="de-AT" sz="1200" dirty="0" err="1"/>
              <a:t>Iwata</a:t>
            </a:r>
            <a:r>
              <a:rPr lang="de-AT" sz="1200" dirty="0"/>
              <a:t>, 2022); </a:t>
            </a:r>
            <a:r>
              <a:rPr lang="de-AT" sz="1600" dirty="0"/>
              <a:t>Ergebnisse zu </a:t>
            </a:r>
            <a:r>
              <a:rPr lang="de-AT" sz="1600" dirty="0" err="1"/>
              <a:t>Unterkonstrukten</a:t>
            </a:r>
            <a:r>
              <a:rPr lang="de-AT" sz="1600" dirty="0"/>
              <a:t> der Gelassenheit ambivalent, weswegen Betrachtung des gesamten Konstruktes sinnvoll</a:t>
            </a:r>
            <a:endParaRPr lang="de-AT" sz="1600" dirty="0">
              <a:cs typeface="Arial" panose="020B0604020202020204" pitchFamily="34" charset="0"/>
            </a:endParaRPr>
          </a:p>
          <a:p>
            <a:endParaRPr lang="de-AT" dirty="0">
              <a:solidFill>
                <a:schemeClr val="bg2">
                  <a:lumMod val="75000"/>
                </a:schemeClr>
              </a:solidFill>
              <a:cs typeface="Arial" panose="020B0604020202020204" pitchFamily="34" charset="0"/>
            </a:endParaRPr>
          </a:p>
          <a:p>
            <a:endParaRPr lang="de-DE" dirty="0"/>
          </a:p>
        </p:txBody>
      </p:sp>
    </p:spTree>
    <p:extLst>
      <p:ext uri="{BB962C8B-B14F-4D97-AF65-F5344CB8AC3E}">
        <p14:creationId xmlns:p14="http://schemas.microsoft.com/office/powerpoint/2010/main" val="4062654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98B515C6-0BEA-BD4F-82F1-62652DD239C7}"/>
              </a:ext>
            </a:extLst>
          </p:cNvPr>
          <p:cNvSpPr/>
          <p:nvPr/>
        </p:nvSpPr>
        <p:spPr>
          <a:xfrm>
            <a:off x="4239986" y="2964654"/>
            <a:ext cx="7821384" cy="7355002"/>
          </a:xfrm>
          <a:prstGeom prst="ellipse">
            <a:avLst/>
          </a:prstGeom>
          <a:solidFill>
            <a:schemeClr val="accent6">
              <a:lumMod val="75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Oval 3">
            <a:extLst>
              <a:ext uri="{FF2B5EF4-FFF2-40B4-BE49-F238E27FC236}">
                <a16:creationId xmlns:a16="http://schemas.microsoft.com/office/drawing/2014/main" id="{B6A7AD60-EB27-2543-9969-BED28E514A49}"/>
              </a:ext>
            </a:extLst>
          </p:cNvPr>
          <p:cNvSpPr/>
          <p:nvPr/>
        </p:nvSpPr>
        <p:spPr>
          <a:xfrm>
            <a:off x="130630" y="-2430538"/>
            <a:ext cx="7821384" cy="7355002"/>
          </a:xfrm>
          <a:prstGeom prst="ellipse">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14" name="Gruppieren 13">
            <a:extLst>
              <a:ext uri="{FF2B5EF4-FFF2-40B4-BE49-F238E27FC236}">
                <a16:creationId xmlns:a16="http://schemas.microsoft.com/office/drawing/2014/main" id="{B18CBB71-64BC-6A48-A4F4-9304E3746337}"/>
              </a:ext>
            </a:extLst>
          </p:cNvPr>
          <p:cNvGrpSpPr/>
          <p:nvPr/>
        </p:nvGrpSpPr>
        <p:grpSpPr>
          <a:xfrm>
            <a:off x="838199" y="2604407"/>
            <a:ext cx="10515599" cy="1649186"/>
            <a:chOff x="838199" y="2604407"/>
            <a:chExt cx="10515599" cy="1649186"/>
          </a:xfrm>
        </p:grpSpPr>
        <p:sp>
          <p:nvSpPr>
            <p:cNvPr id="12" name="Abgerundetes Rechteck 11">
              <a:extLst>
                <a:ext uri="{FF2B5EF4-FFF2-40B4-BE49-F238E27FC236}">
                  <a16:creationId xmlns:a16="http://schemas.microsoft.com/office/drawing/2014/main" id="{BE697D75-4A05-A944-93FD-60818650DB49}"/>
                </a:ext>
              </a:extLst>
            </p:cNvPr>
            <p:cNvSpPr/>
            <p:nvPr/>
          </p:nvSpPr>
          <p:spPr>
            <a:xfrm>
              <a:off x="838199" y="2604407"/>
              <a:ext cx="10515599" cy="1649186"/>
            </a:xfrm>
            <a:prstGeom prst="roundRect">
              <a:avLst/>
            </a:prstGeom>
            <a:solidFill>
              <a:schemeClr val="bg1">
                <a:alpha val="86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0711B492-E8E9-C84B-B053-FC99684A1199}"/>
                </a:ext>
              </a:extLst>
            </p:cNvPr>
            <p:cNvSpPr txBox="1"/>
            <p:nvPr/>
          </p:nvSpPr>
          <p:spPr>
            <a:xfrm>
              <a:off x="2275112" y="3044279"/>
              <a:ext cx="7641771" cy="769441"/>
            </a:xfrm>
            <a:prstGeom prst="rect">
              <a:avLst/>
            </a:prstGeom>
            <a:noFill/>
          </p:spPr>
          <p:txBody>
            <a:bodyPr wrap="square" rtlCol="0">
              <a:spAutoFit/>
            </a:bodyPr>
            <a:lstStyle/>
            <a:p>
              <a:pPr algn="ctr"/>
              <a:r>
                <a:rPr lang="de-DE" sz="4400" b="1" dirty="0">
                  <a:latin typeface="Arial" panose="020B0604020202020204" pitchFamily="34" charset="0"/>
                  <a:cs typeface="Arial" panose="020B0604020202020204" pitchFamily="34" charset="0"/>
                </a:rPr>
                <a:t>Forschungslücke</a:t>
              </a:r>
            </a:p>
          </p:txBody>
        </p:sp>
      </p:grpSp>
      <p:sp>
        <p:nvSpPr>
          <p:cNvPr id="15" name="Foliennummernplatzhalter 14">
            <a:extLst>
              <a:ext uri="{FF2B5EF4-FFF2-40B4-BE49-F238E27FC236}">
                <a16:creationId xmlns:a16="http://schemas.microsoft.com/office/drawing/2014/main" id="{7143A021-F446-6447-A146-0BA5E15F8193}"/>
              </a:ext>
            </a:extLst>
          </p:cNvPr>
          <p:cNvSpPr>
            <a:spLocks noGrp="1"/>
          </p:cNvSpPr>
          <p:nvPr>
            <p:ph type="sldNum" sz="quarter" idx="12"/>
          </p:nvPr>
        </p:nvSpPr>
        <p:spPr/>
        <p:txBody>
          <a:bodyPr/>
          <a:lstStyle/>
          <a:p>
            <a:fld id="{8CE31318-D552-0745-8B05-D174ECCDE49E}" type="slidenum">
              <a:rPr lang="de-DE" smtClean="0">
                <a:solidFill>
                  <a:schemeClr val="tx1"/>
                </a:solidFill>
              </a:rPr>
              <a:t>7</a:t>
            </a:fld>
            <a:endParaRPr lang="de-DE" dirty="0">
              <a:solidFill>
                <a:schemeClr val="tx1"/>
              </a:solidFill>
            </a:endParaRPr>
          </a:p>
        </p:txBody>
      </p:sp>
    </p:spTree>
    <p:extLst>
      <p:ext uri="{BB962C8B-B14F-4D97-AF65-F5344CB8AC3E}">
        <p14:creationId xmlns:p14="http://schemas.microsoft.com/office/powerpoint/2010/main" val="2168818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bgerundetes Rechteck 15">
            <a:extLst>
              <a:ext uri="{FF2B5EF4-FFF2-40B4-BE49-F238E27FC236}">
                <a16:creationId xmlns:a16="http://schemas.microsoft.com/office/drawing/2014/main" id="{CCA32064-F5DB-ED45-A4DD-46F50D8819A7}"/>
              </a:ext>
            </a:extLst>
          </p:cNvPr>
          <p:cNvSpPr/>
          <p:nvPr/>
        </p:nvSpPr>
        <p:spPr>
          <a:xfrm>
            <a:off x="1985242" y="451520"/>
            <a:ext cx="6244356" cy="1840665"/>
          </a:xfrm>
          <a:prstGeom prst="roundRect">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Abgerundetes Rechteck 16">
            <a:extLst>
              <a:ext uri="{FF2B5EF4-FFF2-40B4-BE49-F238E27FC236}">
                <a16:creationId xmlns:a16="http://schemas.microsoft.com/office/drawing/2014/main" id="{218F8440-80DE-6040-9AF0-68B86DF7DE5A}"/>
              </a:ext>
            </a:extLst>
          </p:cNvPr>
          <p:cNvSpPr/>
          <p:nvPr/>
        </p:nvSpPr>
        <p:spPr>
          <a:xfrm>
            <a:off x="1985242" y="2594285"/>
            <a:ext cx="6244356" cy="1840665"/>
          </a:xfrm>
          <a:prstGeom prst="roundRect">
            <a:avLst/>
          </a:prstGeom>
          <a:solidFill>
            <a:schemeClr val="accent6">
              <a:lumMod val="40000"/>
              <a:lumOff val="60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Abgerundetes Rechteck 17">
            <a:extLst>
              <a:ext uri="{FF2B5EF4-FFF2-40B4-BE49-F238E27FC236}">
                <a16:creationId xmlns:a16="http://schemas.microsoft.com/office/drawing/2014/main" id="{9B2F658C-9282-3C4A-AA48-3198F72DF045}"/>
              </a:ext>
            </a:extLst>
          </p:cNvPr>
          <p:cNvSpPr/>
          <p:nvPr/>
        </p:nvSpPr>
        <p:spPr>
          <a:xfrm>
            <a:off x="1985242" y="4751958"/>
            <a:ext cx="6224591" cy="1840665"/>
          </a:xfrm>
          <a:prstGeom prst="roundRect">
            <a:avLst/>
          </a:prstGeom>
          <a:solidFill>
            <a:schemeClr val="accent6">
              <a:lumMod val="60000"/>
              <a:lumOff val="40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Textfeld 18">
            <a:extLst>
              <a:ext uri="{FF2B5EF4-FFF2-40B4-BE49-F238E27FC236}">
                <a16:creationId xmlns:a16="http://schemas.microsoft.com/office/drawing/2014/main" id="{22F38CF8-E20C-034C-A33F-F6B96A4B4716}"/>
              </a:ext>
            </a:extLst>
          </p:cNvPr>
          <p:cNvSpPr txBox="1"/>
          <p:nvPr/>
        </p:nvSpPr>
        <p:spPr>
          <a:xfrm>
            <a:off x="1704460" y="1079464"/>
            <a:ext cx="6825683" cy="584775"/>
          </a:xfrm>
          <a:prstGeom prst="rect">
            <a:avLst/>
          </a:prstGeom>
          <a:noFill/>
        </p:spPr>
        <p:txBody>
          <a:bodyPr wrap="square" rtlCol="0">
            <a:spAutoFit/>
          </a:bodyPr>
          <a:lstStyle/>
          <a:p>
            <a:pPr algn="ctr"/>
            <a:r>
              <a:rPr lang="de-DE" sz="3200" dirty="0">
                <a:latin typeface="Arial" panose="020B0604020202020204" pitchFamily="34" charset="0"/>
                <a:cs typeface="Arial" panose="020B0604020202020204" pitchFamily="34" charset="0"/>
              </a:rPr>
              <a:t>FORSCHUNG ZUM LEHBERUF</a:t>
            </a:r>
          </a:p>
        </p:txBody>
      </p:sp>
      <p:sp>
        <p:nvSpPr>
          <p:cNvPr id="20" name="Textfeld 19">
            <a:extLst>
              <a:ext uri="{FF2B5EF4-FFF2-40B4-BE49-F238E27FC236}">
                <a16:creationId xmlns:a16="http://schemas.microsoft.com/office/drawing/2014/main" id="{D867F469-4667-6C42-9387-9761FE9189CC}"/>
              </a:ext>
            </a:extLst>
          </p:cNvPr>
          <p:cNvSpPr txBox="1"/>
          <p:nvPr/>
        </p:nvSpPr>
        <p:spPr>
          <a:xfrm>
            <a:off x="2462191" y="3221710"/>
            <a:ext cx="5290457" cy="584775"/>
          </a:xfrm>
          <a:prstGeom prst="rect">
            <a:avLst/>
          </a:prstGeom>
          <a:noFill/>
        </p:spPr>
        <p:txBody>
          <a:bodyPr wrap="square" rtlCol="0">
            <a:spAutoFit/>
          </a:bodyPr>
          <a:lstStyle/>
          <a:p>
            <a:r>
              <a:rPr lang="de-DE" sz="3200" dirty="0">
                <a:latin typeface="Arial" panose="020B0604020202020204" pitchFamily="34" charset="0"/>
                <a:cs typeface="Arial" panose="020B0604020202020204" pitchFamily="34" charset="0"/>
              </a:rPr>
              <a:t>RESILIENZ - FORSCHUNG</a:t>
            </a:r>
          </a:p>
        </p:txBody>
      </p:sp>
      <p:sp>
        <p:nvSpPr>
          <p:cNvPr id="21" name="Textfeld 20">
            <a:extLst>
              <a:ext uri="{FF2B5EF4-FFF2-40B4-BE49-F238E27FC236}">
                <a16:creationId xmlns:a16="http://schemas.microsoft.com/office/drawing/2014/main" id="{F7DFF58B-862E-7F4F-9FEA-54141BE82986}"/>
              </a:ext>
            </a:extLst>
          </p:cNvPr>
          <p:cNvSpPr txBox="1"/>
          <p:nvPr/>
        </p:nvSpPr>
        <p:spPr>
          <a:xfrm>
            <a:off x="741244" y="5141991"/>
            <a:ext cx="8752114" cy="1077218"/>
          </a:xfrm>
          <a:prstGeom prst="rect">
            <a:avLst/>
          </a:prstGeom>
          <a:noFill/>
        </p:spPr>
        <p:txBody>
          <a:bodyPr wrap="square" rtlCol="0">
            <a:spAutoFit/>
          </a:bodyPr>
          <a:lstStyle/>
          <a:p>
            <a:pPr algn="ctr"/>
            <a:r>
              <a:rPr lang="de-DE" sz="3200" dirty="0">
                <a:latin typeface="Arial" panose="020B0604020202020204" pitchFamily="34" charset="0"/>
                <a:cs typeface="Arial" panose="020B0604020202020204" pitchFamily="34" charset="0"/>
              </a:rPr>
              <a:t>ARBEITSMOTIVATIONS –</a:t>
            </a:r>
          </a:p>
          <a:p>
            <a:pPr algn="ctr"/>
            <a:r>
              <a:rPr lang="de-DE" sz="3200" dirty="0">
                <a:latin typeface="Arial" panose="020B0604020202020204" pitchFamily="34" charset="0"/>
                <a:cs typeface="Arial" panose="020B0604020202020204" pitchFamily="34" charset="0"/>
              </a:rPr>
              <a:t> FORSCHUNG</a:t>
            </a:r>
          </a:p>
        </p:txBody>
      </p:sp>
      <p:sp>
        <p:nvSpPr>
          <p:cNvPr id="24" name="Textfeld 23">
            <a:extLst>
              <a:ext uri="{FF2B5EF4-FFF2-40B4-BE49-F238E27FC236}">
                <a16:creationId xmlns:a16="http://schemas.microsoft.com/office/drawing/2014/main" id="{EDDB9B24-95F4-F04C-920C-19743C098473}"/>
              </a:ext>
            </a:extLst>
          </p:cNvPr>
          <p:cNvSpPr txBox="1"/>
          <p:nvPr/>
        </p:nvSpPr>
        <p:spPr>
          <a:xfrm>
            <a:off x="9062419" y="6984999"/>
            <a:ext cx="2558142" cy="369332"/>
          </a:xfrm>
          <a:prstGeom prst="rect">
            <a:avLst/>
          </a:prstGeom>
          <a:noFill/>
        </p:spPr>
        <p:txBody>
          <a:bodyPr wrap="square" rtlCol="0">
            <a:spAutoFit/>
          </a:bodyPr>
          <a:lstStyle/>
          <a:p>
            <a:pPr algn="ctr"/>
            <a:endParaRPr lang="de-DE" dirty="0"/>
          </a:p>
        </p:txBody>
      </p:sp>
      <p:sp>
        <p:nvSpPr>
          <p:cNvPr id="25" name="Halbbogen 24">
            <a:extLst>
              <a:ext uri="{FF2B5EF4-FFF2-40B4-BE49-F238E27FC236}">
                <a16:creationId xmlns:a16="http://schemas.microsoft.com/office/drawing/2014/main" id="{3609705B-3630-C140-AE35-55DAEECFFBA9}"/>
              </a:ext>
            </a:extLst>
          </p:cNvPr>
          <p:cNvSpPr/>
          <p:nvPr/>
        </p:nvSpPr>
        <p:spPr>
          <a:xfrm rot="5400000">
            <a:off x="5317422" y="3135873"/>
            <a:ext cx="6145939" cy="756451"/>
          </a:xfrm>
          <a:prstGeom prst="blockArc">
            <a:avLst>
              <a:gd name="adj1" fmla="val 10695004"/>
              <a:gd name="adj2" fmla="val 91142"/>
              <a:gd name="adj3" fmla="val 1475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26" name="Abgerundetes Rechteck 25">
            <a:extLst>
              <a:ext uri="{FF2B5EF4-FFF2-40B4-BE49-F238E27FC236}">
                <a16:creationId xmlns:a16="http://schemas.microsoft.com/office/drawing/2014/main" id="{EA6EDF7A-2BA5-1448-BCFE-AE0758685324}"/>
              </a:ext>
            </a:extLst>
          </p:cNvPr>
          <p:cNvSpPr/>
          <p:nvPr/>
        </p:nvSpPr>
        <p:spPr>
          <a:xfrm>
            <a:off x="8865950" y="2174553"/>
            <a:ext cx="3025614" cy="3257563"/>
          </a:xfrm>
          <a:prstGeom prst="roundRect">
            <a:avLst/>
          </a:prstGeom>
          <a:solidFill>
            <a:schemeClr val="accent6">
              <a:lumMod val="60000"/>
              <a:lumOff val="40000"/>
              <a:alpha val="64000"/>
            </a:schemeClr>
          </a:solid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a:extLst>
              <a:ext uri="{FF2B5EF4-FFF2-40B4-BE49-F238E27FC236}">
                <a16:creationId xmlns:a16="http://schemas.microsoft.com/office/drawing/2014/main" id="{1F4A2069-46A2-144F-8638-4FC1E8ED2367}"/>
              </a:ext>
            </a:extLst>
          </p:cNvPr>
          <p:cNvSpPr txBox="1"/>
          <p:nvPr/>
        </p:nvSpPr>
        <p:spPr>
          <a:xfrm>
            <a:off x="8865951" y="2677953"/>
            <a:ext cx="3122946" cy="2616101"/>
          </a:xfrm>
          <a:prstGeom prst="rect">
            <a:avLst/>
          </a:prstGeom>
          <a:noFill/>
        </p:spPr>
        <p:txBody>
          <a:bodyPr wrap="square" rtlCol="0">
            <a:spAutoFit/>
          </a:bodyPr>
          <a:lstStyle/>
          <a:p>
            <a:r>
              <a:rPr lang="de-DE" sz="2000" dirty="0">
                <a:latin typeface="Arial" panose="020B0604020202020204" pitchFamily="34" charset="0"/>
                <a:cs typeface="Arial" panose="020B0604020202020204" pitchFamily="34" charset="0"/>
              </a:rPr>
              <a:t>Speziell die Konstrukte:</a:t>
            </a:r>
          </a:p>
          <a:p>
            <a:pPr marL="342900" indent="-342900">
              <a:spcBef>
                <a:spcPts val="600"/>
              </a:spcBef>
              <a:buFont typeface="Arial" panose="020B0604020202020204" pitchFamily="34" charset="0"/>
              <a:buChar char="•"/>
            </a:pPr>
            <a:r>
              <a:rPr lang="de-DE" sz="2000" dirty="0">
                <a:latin typeface="Arial" panose="020B0604020202020204" pitchFamily="34" charset="0"/>
                <a:cs typeface="Arial" panose="020B0604020202020204" pitchFamily="34" charset="0"/>
              </a:rPr>
              <a:t>Gelassenheit</a:t>
            </a:r>
          </a:p>
          <a:p>
            <a:pPr marL="342900" indent="-342900">
              <a:spcBef>
                <a:spcPts val="600"/>
              </a:spcBef>
              <a:buFont typeface="Arial" panose="020B0604020202020204" pitchFamily="34" charset="0"/>
              <a:buChar char="•"/>
            </a:pPr>
            <a:r>
              <a:rPr lang="de-DE" sz="2000" dirty="0">
                <a:latin typeface="Arial" panose="020B0604020202020204" pitchFamily="34" charset="0"/>
                <a:cs typeface="Arial" panose="020B0604020202020204" pitchFamily="34" charset="0"/>
              </a:rPr>
              <a:t>Traditionsbewusstsein</a:t>
            </a:r>
          </a:p>
          <a:p>
            <a:pPr marL="342900" indent="-342900">
              <a:spcBef>
                <a:spcPts val="600"/>
              </a:spcBef>
              <a:buFont typeface="Arial" panose="020B0604020202020204" pitchFamily="34" charset="0"/>
              <a:buChar char="•"/>
            </a:pPr>
            <a:r>
              <a:rPr lang="de-DE" sz="2000" dirty="0">
                <a:latin typeface="Arial" panose="020B0604020202020204" pitchFamily="34" charset="0"/>
                <a:cs typeface="Arial" panose="020B0604020202020204" pitchFamily="34" charset="0"/>
              </a:rPr>
              <a:t>Autonome Orientierung</a:t>
            </a:r>
          </a:p>
          <a:p>
            <a:pPr marL="342900" indent="-342900">
              <a:spcBef>
                <a:spcPts val="600"/>
              </a:spcBef>
              <a:buFont typeface="Arial" panose="020B0604020202020204" pitchFamily="34" charset="0"/>
              <a:buChar char="•"/>
            </a:pPr>
            <a:r>
              <a:rPr lang="de-DE" sz="2000" dirty="0">
                <a:latin typeface="Arial" panose="020B0604020202020204" pitchFamily="34" charset="0"/>
                <a:cs typeface="Arial" panose="020B0604020202020204" pitchFamily="34" charset="0"/>
              </a:rPr>
              <a:t>Fluides Selbstkonzept</a:t>
            </a:r>
          </a:p>
          <a:p>
            <a:endParaRPr lang="de-DE" sz="2400" dirty="0">
              <a:latin typeface="Arial" panose="020B0604020202020204" pitchFamily="34" charset="0"/>
              <a:cs typeface="Arial" panose="020B0604020202020204" pitchFamily="34" charset="0"/>
            </a:endParaRPr>
          </a:p>
        </p:txBody>
      </p:sp>
      <p:sp>
        <p:nvSpPr>
          <p:cNvPr id="27" name="Abgerundetes Rechteck 26">
            <a:extLst>
              <a:ext uri="{FF2B5EF4-FFF2-40B4-BE49-F238E27FC236}">
                <a16:creationId xmlns:a16="http://schemas.microsoft.com/office/drawing/2014/main" id="{7566D00A-7C79-C44B-8E81-8DE9C1A9359B}"/>
              </a:ext>
            </a:extLst>
          </p:cNvPr>
          <p:cNvSpPr/>
          <p:nvPr/>
        </p:nvSpPr>
        <p:spPr>
          <a:xfrm>
            <a:off x="300436" y="451520"/>
            <a:ext cx="1473200" cy="6145939"/>
          </a:xfrm>
          <a:prstGeom prst="roundRect">
            <a:avLst/>
          </a:prstGeom>
          <a:solidFill>
            <a:schemeClr val="accent6">
              <a:lumMod val="75000"/>
              <a:alpha val="6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a:extLst>
              <a:ext uri="{FF2B5EF4-FFF2-40B4-BE49-F238E27FC236}">
                <a16:creationId xmlns:a16="http://schemas.microsoft.com/office/drawing/2014/main" id="{B3A9B6FF-C596-074F-8D92-EE4901166685}"/>
              </a:ext>
            </a:extLst>
          </p:cNvPr>
          <p:cNvSpPr txBox="1"/>
          <p:nvPr/>
        </p:nvSpPr>
        <p:spPr>
          <a:xfrm rot="5400000">
            <a:off x="-748069" y="3293656"/>
            <a:ext cx="3570208" cy="461665"/>
          </a:xfrm>
          <a:prstGeom prst="rect">
            <a:avLst/>
          </a:prstGeom>
          <a:noFill/>
        </p:spPr>
        <p:txBody>
          <a:bodyPr vert="vert270" wrap="square" rtlCol="0">
            <a:spAutoFit/>
          </a:bodyPr>
          <a:lstStyle/>
          <a:p>
            <a:pPr algn="ctr"/>
            <a:r>
              <a:rPr lang="de-DE" sz="4400" b="1" dirty="0">
                <a:latin typeface="Arial" panose="020B0604020202020204" pitchFamily="34" charset="0"/>
                <a:cs typeface="Arial" panose="020B0604020202020204" pitchFamily="34" charset="0"/>
              </a:rPr>
              <a:t>C</a:t>
            </a:r>
          </a:p>
          <a:p>
            <a:pPr algn="ctr"/>
            <a:r>
              <a:rPr lang="de-DE" sz="4400" b="1" dirty="0">
                <a:latin typeface="Arial" panose="020B0604020202020204" pitchFamily="34" charset="0"/>
                <a:cs typeface="Arial" panose="020B0604020202020204" pitchFamily="34" charset="0"/>
              </a:rPr>
              <a:t>P</a:t>
            </a:r>
          </a:p>
          <a:p>
            <a:pPr algn="ctr"/>
            <a:r>
              <a:rPr lang="de-DE" sz="4400" b="1" dirty="0">
                <a:latin typeface="Arial" panose="020B0604020202020204" pitchFamily="34" charset="0"/>
                <a:cs typeface="Arial" panose="020B0604020202020204" pitchFamily="34" charset="0"/>
              </a:rPr>
              <a:t>I</a:t>
            </a:r>
          </a:p>
          <a:p>
            <a:pPr algn="ctr"/>
            <a:r>
              <a:rPr lang="de-DE" sz="4400" b="1" dirty="0">
                <a:latin typeface="Arial" panose="020B0604020202020204" pitchFamily="34" charset="0"/>
                <a:cs typeface="Arial" panose="020B0604020202020204" pitchFamily="34" charset="0"/>
              </a:rPr>
              <a:t>1</a:t>
            </a:r>
          </a:p>
          <a:p>
            <a:pPr algn="ctr"/>
            <a:r>
              <a:rPr lang="de-DE" sz="4400" b="1" dirty="0">
                <a:latin typeface="Arial" panose="020B0604020202020204" pitchFamily="34" charset="0"/>
                <a:cs typeface="Arial" panose="020B0604020202020204" pitchFamily="34" charset="0"/>
              </a:rPr>
              <a:t>3</a:t>
            </a:r>
          </a:p>
        </p:txBody>
      </p:sp>
      <p:sp>
        <p:nvSpPr>
          <p:cNvPr id="28" name="Foliennummernplatzhalter 27">
            <a:extLst>
              <a:ext uri="{FF2B5EF4-FFF2-40B4-BE49-F238E27FC236}">
                <a16:creationId xmlns:a16="http://schemas.microsoft.com/office/drawing/2014/main" id="{26B5287A-29CA-F44F-9E57-8C08B3FCBB22}"/>
              </a:ext>
            </a:extLst>
          </p:cNvPr>
          <p:cNvSpPr>
            <a:spLocks noGrp="1"/>
          </p:cNvSpPr>
          <p:nvPr>
            <p:ph type="sldNum" sz="quarter" idx="12"/>
          </p:nvPr>
        </p:nvSpPr>
        <p:spPr/>
        <p:txBody>
          <a:bodyPr/>
          <a:lstStyle/>
          <a:p>
            <a:fld id="{8CE31318-D552-0745-8B05-D174ECCDE49E}" type="slidenum">
              <a:rPr lang="de-DE" smtClean="0">
                <a:solidFill>
                  <a:schemeClr val="tx1"/>
                </a:solidFill>
              </a:rPr>
              <a:t>8</a:t>
            </a:fld>
            <a:endParaRPr lang="de-DE" dirty="0">
              <a:solidFill>
                <a:schemeClr val="tx1"/>
              </a:solidFill>
            </a:endParaRPr>
          </a:p>
        </p:txBody>
      </p:sp>
    </p:spTree>
    <p:extLst>
      <p:ext uri="{BB962C8B-B14F-4D97-AF65-F5344CB8AC3E}">
        <p14:creationId xmlns:p14="http://schemas.microsoft.com/office/powerpoint/2010/main" val="4211638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a:extLst>
              <a:ext uri="{FF2B5EF4-FFF2-40B4-BE49-F238E27FC236}">
                <a16:creationId xmlns:a16="http://schemas.microsoft.com/office/drawing/2014/main" id="{54BC6A73-3B03-8145-A4C6-AC288032B0FB}"/>
              </a:ext>
            </a:extLst>
          </p:cNvPr>
          <p:cNvSpPr/>
          <p:nvPr/>
        </p:nvSpPr>
        <p:spPr>
          <a:xfrm>
            <a:off x="168995" y="4246712"/>
            <a:ext cx="2615610" cy="2474761"/>
          </a:xfrm>
          <a:prstGeom prst="roundRect">
            <a:avLst>
              <a:gd name="adj" fmla="val 7902"/>
            </a:avLst>
          </a:prstGeom>
          <a:solidFill>
            <a:schemeClr val="accent6">
              <a:lumMod val="40000"/>
              <a:lumOff val="60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Abgerundetes Rechteck 15">
            <a:extLst>
              <a:ext uri="{FF2B5EF4-FFF2-40B4-BE49-F238E27FC236}">
                <a16:creationId xmlns:a16="http://schemas.microsoft.com/office/drawing/2014/main" id="{EF9900FC-9550-8D48-91EE-4EFDD30FFCDF}"/>
              </a:ext>
            </a:extLst>
          </p:cNvPr>
          <p:cNvSpPr/>
          <p:nvPr/>
        </p:nvSpPr>
        <p:spPr>
          <a:xfrm>
            <a:off x="-203200" y="365125"/>
            <a:ext cx="10134009" cy="1192742"/>
          </a:xfrm>
          <a:prstGeom prst="roundRect">
            <a:avLst/>
          </a:prstGeom>
          <a:solidFill>
            <a:schemeClr val="accent6">
              <a:lumMod val="75000"/>
              <a:alpha val="6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77BAB07A-68D7-CF4D-9940-6F5A12269D80}"/>
              </a:ext>
            </a:extLst>
          </p:cNvPr>
          <p:cNvSpPr>
            <a:spLocks noGrp="1"/>
          </p:cNvSpPr>
          <p:nvPr>
            <p:ph type="title"/>
          </p:nvPr>
        </p:nvSpPr>
        <p:spPr>
          <a:xfrm>
            <a:off x="838171" y="322561"/>
            <a:ext cx="10515600" cy="1325563"/>
          </a:xfrm>
        </p:spPr>
        <p:txBody>
          <a:bodyPr/>
          <a:lstStyle/>
          <a:p>
            <a:r>
              <a:rPr lang="de-DE" b="1" dirty="0">
                <a:latin typeface="Arial" panose="020B0604020202020204" pitchFamily="34" charset="0"/>
                <a:cs typeface="Arial" panose="020B0604020202020204" pitchFamily="34" charset="0"/>
              </a:rPr>
              <a:t>Forschungsfragen &amp; Hypothesen</a:t>
            </a:r>
          </a:p>
        </p:txBody>
      </p:sp>
      <p:sp>
        <p:nvSpPr>
          <p:cNvPr id="4" name="Abgerundetes Rechteck 3">
            <a:extLst>
              <a:ext uri="{FF2B5EF4-FFF2-40B4-BE49-F238E27FC236}">
                <a16:creationId xmlns:a16="http://schemas.microsoft.com/office/drawing/2014/main" id="{B0C28297-6AC7-654E-A7C3-23BCF5B4E096}"/>
              </a:ext>
            </a:extLst>
          </p:cNvPr>
          <p:cNvSpPr/>
          <p:nvPr/>
        </p:nvSpPr>
        <p:spPr>
          <a:xfrm>
            <a:off x="170121" y="1687351"/>
            <a:ext cx="2615609" cy="2474761"/>
          </a:xfrm>
          <a:prstGeom prst="roundRect">
            <a:avLst>
              <a:gd name="adj" fmla="val 7902"/>
            </a:avLst>
          </a:prstGeom>
          <a:solidFill>
            <a:schemeClr val="bg1">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a:extLst>
              <a:ext uri="{FF2B5EF4-FFF2-40B4-BE49-F238E27FC236}">
                <a16:creationId xmlns:a16="http://schemas.microsoft.com/office/drawing/2014/main" id="{59A2AD4C-C96E-E44C-83BE-1AE7A62307BC}"/>
              </a:ext>
            </a:extLst>
          </p:cNvPr>
          <p:cNvSpPr txBox="1"/>
          <p:nvPr/>
        </p:nvSpPr>
        <p:spPr>
          <a:xfrm>
            <a:off x="168996" y="2139901"/>
            <a:ext cx="2615609" cy="1569660"/>
          </a:xfrm>
          <a:prstGeom prst="rect">
            <a:avLst/>
          </a:prstGeom>
          <a:noFill/>
        </p:spPr>
        <p:txBody>
          <a:bodyPr wrap="square" rtlCol="0">
            <a:spAutoFit/>
          </a:bodyPr>
          <a:lstStyle/>
          <a:p>
            <a:pPr algn="ctr"/>
            <a:r>
              <a:rPr lang="de-AT" sz="1600" dirty="0">
                <a:latin typeface="Arial" panose="020B0604020202020204" pitchFamily="34" charset="0"/>
                <a:cs typeface="Arial" panose="020B0604020202020204" pitchFamily="34" charset="0"/>
              </a:rPr>
              <a:t>„Gibt es einen Zusammenhang zwischen der Persönlichkeits-befragung und den Werten auf der </a:t>
            </a:r>
            <a:r>
              <a:rPr lang="de-AT" sz="1600" dirty="0" err="1">
                <a:latin typeface="Arial" panose="020B0604020202020204" pitchFamily="34" charset="0"/>
                <a:cs typeface="Arial" panose="020B0604020202020204" pitchFamily="34" charset="0"/>
              </a:rPr>
              <a:t>Resilienzskala</a:t>
            </a:r>
            <a:r>
              <a:rPr lang="de-AT" sz="1600" dirty="0">
                <a:latin typeface="Arial" panose="020B0604020202020204" pitchFamily="34" charset="0"/>
                <a:cs typeface="Arial" panose="020B0604020202020204" pitchFamily="34" charset="0"/>
              </a:rPr>
              <a:t> von Lehrkräften?“</a:t>
            </a:r>
          </a:p>
        </p:txBody>
      </p:sp>
      <p:grpSp>
        <p:nvGrpSpPr>
          <p:cNvPr id="12" name="Gruppieren 11">
            <a:extLst>
              <a:ext uri="{FF2B5EF4-FFF2-40B4-BE49-F238E27FC236}">
                <a16:creationId xmlns:a16="http://schemas.microsoft.com/office/drawing/2014/main" id="{D76C21CC-6F4E-5743-873F-F5CA63088388}"/>
              </a:ext>
            </a:extLst>
          </p:cNvPr>
          <p:cNvGrpSpPr/>
          <p:nvPr/>
        </p:nvGrpSpPr>
        <p:grpSpPr>
          <a:xfrm>
            <a:off x="2975991" y="1687350"/>
            <a:ext cx="9045888" cy="5034123"/>
            <a:chOff x="-718776" y="6029608"/>
            <a:chExt cx="12424336" cy="4385426"/>
          </a:xfrm>
        </p:grpSpPr>
        <p:sp>
          <p:nvSpPr>
            <p:cNvPr id="13" name="Abgerundetes Rechteck 12">
              <a:extLst>
                <a:ext uri="{FF2B5EF4-FFF2-40B4-BE49-F238E27FC236}">
                  <a16:creationId xmlns:a16="http://schemas.microsoft.com/office/drawing/2014/main" id="{C8ECDD8A-C2D7-EB43-920C-DE934E78F608}"/>
                </a:ext>
              </a:extLst>
            </p:cNvPr>
            <p:cNvSpPr/>
            <p:nvPr/>
          </p:nvSpPr>
          <p:spPr>
            <a:xfrm>
              <a:off x="-717231" y="6029608"/>
              <a:ext cx="12422791" cy="4385426"/>
            </a:xfrm>
            <a:prstGeom prst="roundRect">
              <a:avLst>
                <a:gd name="adj" fmla="val 3667"/>
              </a:avLst>
            </a:prstGeom>
            <a:solidFill>
              <a:schemeClr val="accent6">
                <a:lumMod val="60000"/>
                <a:lumOff val="40000"/>
                <a:alpha val="64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a:extLst>
                <a:ext uri="{FF2B5EF4-FFF2-40B4-BE49-F238E27FC236}">
                  <a16:creationId xmlns:a16="http://schemas.microsoft.com/office/drawing/2014/main" id="{EB642686-2F6B-F04B-B148-D4224772E3FD}"/>
                </a:ext>
              </a:extLst>
            </p:cNvPr>
            <p:cNvSpPr txBox="1"/>
            <p:nvPr/>
          </p:nvSpPr>
          <p:spPr>
            <a:xfrm>
              <a:off x="-718776" y="6276517"/>
              <a:ext cx="12422791" cy="3700008"/>
            </a:xfrm>
            <a:prstGeom prst="rect">
              <a:avLst/>
            </a:prstGeom>
            <a:noFill/>
          </p:spPr>
          <p:txBody>
            <a:bodyPr wrap="square" rtlCol="0">
              <a:spAutoFit/>
            </a:bodyPr>
            <a:lstStyle/>
            <a:p>
              <a:pPr algn="just"/>
              <a:r>
                <a:rPr lang="de-AT" b="1" dirty="0">
                  <a:latin typeface="Arial" panose="020B0604020202020204" pitchFamily="34" charset="0"/>
                  <a:cs typeface="Arial" panose="020B0604020202020204" pitchFamily="34" charset="0"/>
                </a:rPr>
                <a:t>H1: </a:t>
              </a:r>
              <a:r>
                <a:rPr lang="de-AT" dirty="0">
                  <a:latin typeface="Arial" panose="020B0604020202020204" pitchFamily="34" charset="0"/>
                  <a:cs typeface="Arial" panose="020B0604020202020204" pitchFamily="34" charset="0"/>
                </a:rPr>
                <a:t>Es gibt einen Zusammenhang zwischen hohen Werten des fluiden Selbstkonzeptes und der Resilienz bei Lehrkräften.</a:t>
              </a:r>
            </a:p>
            <a:p>
              <a:pPr algn="just"/>
              <a:endParaRPr lang="de-AT" dirty="0">
                <a:latin typeface="Arial" panose="020B0604020202020204" pitchFamily="34" charset="0"/>
                <a:cs typeface="Arial" panose="020B0604020202020204" pitchFamily="34" charset="0"/>
              </a:endParaRPr>
            </a:p>
            <a:p>
              <a:pPr algn="just"/>
              <a:r>
                <a:rPr lang="de-AT" b="1" dirty="0">
                  <a:latin typeface="Arial" panose="020B0604020202020204" pitchFamily="34" charset="0"/>
                  <a:cs typeface="Arial" panose="020B0604020202020204" pitchFamily="34" charset="0"/>
                </a:rPr>
                <a:t>H2: </a:t>
              </a:r>
              <a:r>
                <a:rPr lang="de-AT" dirty="0">
                  <a:latin typeface="Arial" panose="020B0604020202020204" pitchFamily="34" charset="0"/>
                  <a:cs typeface="Arial" panose="020B0604020202020204" pitchFamily="34" charset="0"/>
                </a:rPr>
                <a:t>Lehrkräfte unterscheiden sich in der Resilienz in Abhängigkeit ihrer </a:t>
              </a:r>
              <a:r>
                <a:rPr lang="de-AT" dirty="0" err="1">
                  <a:latin typeface="Arial" panose="020B0604020202020204" pitchFamily="34" charset="0"/>
                  <a:cs typeface="Arial" panose="020B0604020202020204" pitchFamily="34" charset="0"/>
                </a:rPr>
                <a:t>Strukturkomplexität</a:t>
              </a:r>
              <a:r>
                <a:rPr lang="de-AT" dirty="0">
                  <a:latin typeface="Arial" panose="020B0604020202020204" pitchFamily="34" charset="0"/>
                  <a:cs typeface="Arial" panose="020B0604020202020204" pitchFamily="34" charset="0"/>
                </a:rPr>
                <a:t> in der Merkmalskombination soziale und autonome Orientierung. </a:t>
              </a:r>
            </a:p>
            <a:p>
              <a:pPr algn="just"/>
              <a:endParaRPr lang="de-AT" dirty="0">
                <a:latin typeface="Arial" panose="020B0604020202020204" pitchFamily="34" charset="0"/>
                <a:cs typeface="Arial" panose="020B0604020202020204" pitchFamily="34" charset="0"/>
              </a:endParaRPr>
            </a:p>
            <a:p>
              <a:pPr algn="just"/>
              <a:r>
                <a:rPr lang="de-AT" b="1" dirty="0">
                  <a:latin typeface="Arial" panose="020B0604020202020204" pitchFamily="34" charset="0"/>
                  <a:cs typeface="Arial" panose="020B0604020202020204" pitchFamily="34" charset="0"/>
                </a:rPr>
                <a:t>H3: </a:t>
              </a:r>
              <a:r>
                <a:rPr lang="de-AT" dirty="0">
                  <a:latin typeface="Arial" panose="020B0604020202020204" pitchFamily="34" charset="0"/>
                  <a:cs typeface="Arial" panose="020B0604020202020204" pitchFamily="34" charset="0"/>
                </a:rPr>
                <a:t>Lehrkräfte unterscheiden sich in der Resilienz in </a:t>
              </a:r>
              <a:r>
                <a:rPr lang="de-AT" dirty="0" err="1">
                  <a:latin typeface="Arial" panose="020B0604020202020204" pitchFamily="34" charset="0"/>
                  <a:cs typeface="Arial" panose="020B0604020202020204" pitchFamily="34" charset="0"/>
                </a:rPr>
                <a:t>Abhängigkeit</a:t>
              </a:r>
              <a:r>
                <a:rPr lang="de-AT" dirty="0">
                  <a:latin typeface="Arial" panose="020B0604020202020204" pitchFamily="34" charset="0"/>
                  <a:cs typeface="Arial" panose="020B0604020202020204" pitchFamily="34" charset="0"/>
                </a:rPr>
                <a:t> ihrer </a:t>
              </a:r>
              <a:r>
                <a:rPr lang="de-AT" dirty="0" err="1">
                  <a:latin typeface="Arial" panose="020B0604020202020204" pitchFamily="34" charset="0"/>
                  <a:cs typeface="Arial" panose="020B0604020202020204" pitchFamily="34" charset="0"/>
                </a:rPr>
                <a:t>Strukturkomplexität</a:t>
              </a:r>
              <a:r>
                <a:rPr lang="de-AT" dirty="0">
                  <a:latin typeface="Arial" panose="020B0604020202020204" pitchFamily="34" charset="0"/>
                  <a:cs typeface="Arial" panose="020B0604020202020204" pitchFamily="34" charset="0"/>
                </a:rPr>
                <a:t> in der Merkmalskombination Gewissenhaftigkeit und Gelassenheit. </a:t>
              </a:r>
            </a:p>
            <a:p>
              <a:pPr algn="just"/>
              <a:endParaRPr lang="de-AT" dirty="0">
                <a:latin typeface="Arial" panose="020B0604020202020204" pitchFamily="34" charset="0"/>
                <a:cs typeface="Arial" panose="020B0604020202020204" pitchFamily="34" charset="0"/>
              </a:endParaRPr>
            </a:p>
            <a:p>
              <a:pPr algn="just"/>
              <a:r>
                <a:rPr lang="de-AT" b="1" dirty="0">
                  <a:latin typeface="Arial" panose="020B0604020202020204" pitchFamily="34" charset="0"/>
                  <a:cs typeface="Arial" panose="020B0604020202020204" pitchFamily="34" charset="0"/>
                </a:rPr>
                <a:t>H4: </a:t>
              </a:r>
              <a:r>
                <a:rPr lang="de-AT" dirty="0">
                  <a:latin typeface="Arial" panose="020B0604020202020204" pitchFamily="34" charset="0"/>
                  <a:cs typeface="Arial" panose="020B0604020202020204" pitchFamily="34" charset="0"/>
                </a:rPr>
                <a:t>Es gibt einen Zusammenhang zwischen hohen Werten des fluiden Selbstkonzepts und der Arbeitsmotivation bei Lehrkräften.</a:t>
              </a:r>
            </a:p>
            <a:p>
              <a:pPr algn="just"/>
              <a:endParaRPr lang="de-AT" dirty="0">
                <a:latin typeface="Arial" panose="020B0604020202020204" pitchFamily="34" charset="0"/>
                <a:cs typeface="Arial" panose="020B0604020202020204" pitchFamily="34" charset="0"/>
              </a:endParaRPr>
            </a:p>
            <a:p>
              <a:pPr algn="just"/>
              <a:r>
                <a:rPr lang="de-AT" b="1" dirty="0">
                  <a:latin typeface="Arial" panose="020B0604020202020204" pitchFamily="34" charset="0"/>
                  <a:cs typeface="Arial" panose="020B0604020202020204" pitchFamily="34" charset="0"/>
                </a:rPr>
                <a:t>H5: </a:t>
              </a:r>
              <a:r>
                <a:rPr lang="de-AT" dirty="0">
                  <a:latin typeface="Arial" panose="020B0604020202020204" pitchFamily="34" charset="0"/>
                  <a:cs typeface="Arial" panose="020B0604020202020204" pitchFamily="34" charset="0"/>
                </a:rPr>
                <a:t>Lehrkräfte unterscheiden sich in ihrer Arbeitsmotivation in </a:t>
              </a:r>
              <a:r>
                <a:rPr lang="de-AT" dirty="0" err="1">
                  <a:latin typeface="Arial" panose="020B0604020202020204" pitchFamily="34" charset="0"/>
                  <a:cs typeface="Arial" panose="020B0604020202020204" pitchFamily="34" charset="0"/>
                </a:rPr>
                <a:t>Abhängigkeit</a:t>
              </a:r>
              <a:r>
                <a:rPr lang="de-AT" dirty="0">
                  <a:latin typeface="Arial" panose="020B0604020202020204" pitchFamily="34" charset="0"/>
                  <a:cs typeface="Arial" panose="020B0604020202020204" pitchFamily="34" charset="0"/>
                </a:rPr>
                <a:t> ihrer Strukturkomplexität in der Merkmalskombination der Gewissenhaftigkeit und Gelassenheit.</a:t>
              </a:r>
            </a:p>
          </p:txBody>
        </p:sp>
      </p:grpSp>
      <p:sp>
        <p:nvSpPr>
          <p:cNvPr id="15" name="Foliennummernplatzhalter 14">
            <a:extLst>
              <a:ext uri="{FF2B5EF4-FFF2-40B4-BE49-F238E27FC236}">
                <a16:creationId xmlns:a16="http://schemas.microsoft.com/office/drawing/2014/main" id="{8DD80AA6-ECDC-FB47-8FB2-D48881E23914}"/>
              </a:ext>
            </a:extLst>
          </p:cNvPr>
          <p:cNvSpPr>
            <a:spLocks noGrp="1"/>
          </p:cNvSpPr>
          <p:nvPr>
            <p:ph type="sldNum" sz="quarter" idx="12"/>
          </p:nvPr>
        </p:nvSpPr>
        <p:spPr>
          <a:xfrm>
            <a:off x="8987117" y="6309197"/>
            <a:ext cx="2743200" cy="365125"/>
          </a:xfrm>
        </p:spPr>
        <p:txBody>
          <a:bodyPr/>
          <a:lstStyle/>
          <a:p>
            <a:fld id="{8CE31318-D552-0745-8B05-D174ECCDE49E}" type="slidenum">
              <a:rPr lang="de-DE" smtClean="0">
                <a:solidFill>
                  <a:schemeClr val="tx1"/>
                </a:solidFill>
              </a:rPr>
              <a:t>9</a:t>
            </a:fld>
            <a:endParaRPr lang="de-DE" dirty="0">
              <a:solidFill>
                <a:schemeClr val="tx1"/>
              </a:solidFill>
            </a:endParaRPr>
          </a:p>
        </p:txBody>
      </p:sp>
      <p:sp>
        <p:nvSpPr>
          <p:cNvPr id="3" name="Textfeld 2">
            <a:extLst>
              <a:ext uri="{FF2B5EF4-FFF2-40B4-BE49-F238E27FC236}">
                <a16:creationId xmlns:a16="http://schemas.microsoft.com/office/drawing/2014/main" id="{54454FA6-C1A0-2341-A6E8-3B858292CEF4}"/>
              </a:ext>
            </a:extLst>
          </p:cNvPr>
          <p:cNvSpPr txBox="1"/>
          <p:nvPr/>
        </p:nvSpPr>
        <p:spPr>
          <a:xfrm>
            <a:off x="168996" y="4683873"/>
            <a:ext cx="2615609" cy="1600438"/>
          </a:xfrm>
          <a:prstGeom prst="rect">
            <a:avLst/>
          </a:prstGeom>
          <a:noFill/>
        </p:spPr>
        <p:txBody>
          <a:bodyPr wrap="square" rtlCol="0">
            <a:spAutoFit/>
          </a:bodyPr>
          <a:lstStyle/>
          <a:p>
            <a:pPr algn="ctr"/>
            <a:r>
              <a:rPr lang="de-AT" dirty="0">
                <a:latin typeface="Arial" panose="020B0604020202020204" pitchFamily="34" charset="0"/>
                <a:cs typeface="Arial" panose="020B0604020202020204" pitchFamily="34" charset="0"/>
              </a:rPr>
              <a:t>„</a:t>
            </a:r>
            <a:r>
              <a:rPr lang="de-AT" sz="1600" dirty="0">
                <a:latin typeface="Arial" panose="020B0604020202020204" pitchFamily="34" charset="0"/>
                <a:cs typeface="Arial" panose="020B0604020202020204" pitchFamily="34" charset="0"/>
              </a:rPr>
              <a:t>Gibt es einen Zusammenhang zwischen der Persönlichkeits-befragung und der Arbeitsmotivation von Lehrkräften?“</a:t>
            </a:r>
            <a:endParaRPr lang="de-DE"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772803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5072</Words>
  <Application>Microsoft Office PowerPoint</Application>
  <PresentationFormat>Breitbild</PresentationFormat>
  <Paragraphs>325</Paragraphs>
  <Slides>19</Slides>
  <Notes>17</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19</vt:i4>
      </vt:variant>
    </vt:vector>
  </HeadingPairs>
  <TitlesOfParts>
    <vt:vector size="23" baseType="lpstr">
      <vt:lpstr>Arial</vt:lpstr>
      <vt:lpstr>Calibri</vt:lpstr>
      <vt:lpstr>Calibri Light</vt:lpstr>
      <vt:lpstr>Office</vt:lpstr>
      <vt:lpstr>PowerPoint-Präsentation</vt:lpstr>
      <vt:lpstr>Gliederung</vt:lpstr>
      <vt:lpstr>Motivation</vt:lpstr>
      <vt:lpstr>PowerPoint-Präsentation</vt:lpstr>
      <vt:lpstr>PowerPoint-Präsentation</vt:lpstr>
      <vt:lpstr>PowerPoint-Präsentation</vt:lpstr>
      <vt:lpstr>PowerPoint-Präsentation</vt:lpstr>
      <vt:lpstr>PowerPoint-Präsentation</vt:lpstr>
      <vt:lpstr>Forschungsfragen &amp; Hypothesen</vt:lpstr>
      <vt:lpstr>Methodik &amp; Deskriptives</vt:lpstr>
      <vt:lpstr>Ergebnisse I</vt:lpstr>
      <vt:lpstr>Ergebnisse II</vt:lpstr>
      <vt:lpstr>Interpretation I</vt:lpstr>
      <vt:lpstr>Interpretation II</vt:lpstr>
      <vt:lpstr>Limitation</vt:lpstr>
      <vt:lpstr>PowerPoint-Präsentation</vt:lpstr>
      <vt:lpstr>Literatur</vt:lpstr>
      <vt:lpstr>Literatur</vt:lpstr>
      <vt:lpstr>Vielen Dank für Ihre Aufmerksamkeit!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dc:title>
  <dc:creator>Anna Sophia Troger</dc:creator>
  <cp:lastModifiedBy>Peter</cp:lastModifiedBy>
  <cp:revision>129</cp:revision>
  <dcterms:created xsi:type="dcterms:W3CDTF">2024-07-24T15:34:49Z</dcterms:created>
  <dcterms:modified xsi:type="dcterms:W3CDTF">2024-09-17T04:56:51Z</dcterms:modified>
</cp:coreProperties>
</file>