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  <p:sldMasterId id="2147483816" r:id="rId3"/>
    <p:sldMasterId id="214748382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58" r:id="rId7"/>
    <p:sldId id="259" r:id="rId8"/>
    <p:sldId id="260" r:id="rId9"/>
    <p:sldId id="273" r:id="rId10"/>
    <p:sldId id="276" r:id="rId11"/>
    <p:sldId id="261" r:id="rId12"/>
    <p:sldId id="274" r:id="rId13"/>
    <p:sldId id="281" r:id="rId14"/>
    <p:sldId id="279" r:id="rId15"/>
    <p:sldId id="265" r:id="rId16"/>
    <p:sldId id="264" r:id="rId17"/>
    <p:sldId id="266" r:id="rId18"/>
    <p:sldId id="267" r:id="rId19"/>
    <p:sldId id="268" r:id="rId20"/>
    <p:sldId id="277" r:id="rId21"/>
    <p:sldId id="280" r:id="rId22"/>
    <p:sldId id="282" r:id="rId23"/>
    <p:sldId id="285" r:id="rId24"/>
    <p:sldId id="283" r:id="rId25"/>
    <p:sldId id="284" r:id="rId26"/>
  </p:sldIdLst>
  <p:sldSz cx="9144000" cy="6858000" type="screen4x3"/>
  <p:notesSz cx="6864350" cy="9996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4EFE0E2-2C30-44FE-ADFB-119CDDFC7131}">
          <p14:sldIdLst>
            <p14:sldId id="256"/>
            <p14:sldId id="257"/>
            <p14:sldId id="258"/>
            <p14:sldId id="259"/>
            <p14:sldId id="260"/>
            <p14:sldId id="273"/>
            <p14:sldId id="276"/>
            <p14:sldId id="261"/>
            <p14:sldId id="274"/>
          </p14:sldIdLst>
        </p14:section>
        <p14:section name="Untitled Section" id="{26A1C161-ED79-4BB5-B41F-7768EBC65673}">
          <p14:sldIdLst>
            <p14:sldId id="281"/>
            <p14:sldId id="279"/>
            <p14:sldId id="265"/>
            <p14:sldId id="264"/>
            <p14:sldId id="266"/>
            <p14:sldId id="267"/>
            <p14:sldId id="268"/>
            <p14:sldId id="277"/>
            <p14:sldId id="280"/>
            <p14:sldId id="282"/>
            <p14:sldId id="285"/>
            <p14:sldId id="283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3F7BB"/>
    <a:srgbClr val="36B0D6"/>
    <a:srgbClr val="2FC0DD"/>
    <a:srgbClr val="8B9DE7"/>
    <a:srgbClr val="7C7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9B85478E-9D45-4BF1-9A65-FE7627F58830}" type="datetimeFigureOut">
              <a:rPr lang="de-CH" smtClean="0"/>
              <a:t>16.09.2024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1E917B5-4DF2-41E4-8448-6726707D1726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2448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09209F95-BE62-47B4-B7EE-F0D455DE6030}" type="datetimeFigureOut">
              <a:rPr lang="de-CH" smtClean="0"/>
              <a:t>16.09.2024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748332"/>
            <a:ext cx="5491480" cy="4498420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FD0B653F-A6CC-45E4-9393-DEAF5BDE02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554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B653F-A6CC-45E4-9393-DEAF5BDE02D3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3262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6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2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2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32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987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94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228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355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13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09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6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635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025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721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2992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251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0125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188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351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966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1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95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294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830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6466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522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3892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118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219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815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185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24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203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799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11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59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1911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75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9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3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4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1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7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91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17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7/1614-0001/a000324" TargetMode="External"/><Relationship Id="rId2" Type="http://schemas.openxmlformats.org/officeDocument/2006/relationships/hyperlink" Target="https://doi.org/10.1207/s15374424jccp2104_1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93/swr/31.1.19" TargetMode="External"/><Relationship Id="rId4" Type="http://schemas.openxmlformats.org/officeDocument/2006/relationships/hyperlink" Target="https://doi.org/10.1007/s10826-016-0462-1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2/brb3.2692" TargetMode="External"/><Relationship Id="rId2" Type="http://schemas.openxmlformats.org/officeDocument/2006/relationships/hyperlink" Target="https://doi.org/10.1016/j.psyneuen.2007.07.009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7/a0022676" TargetMode="External"/><Relationship Id="rId2" Type="http://schemas.openxmlformats.org/officeDocument/2006/relationships/hyperlink" Target="https://doi.org/10.1108/pr-06-2015-0159" TargetMode="Externa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s://doi.org/10.1007/s10804-010-9114-7" TargetMode="External"/><Relationship Id="rId5" Type="http://schemas.openxmlformats.org/officeDocument/2006/relationships/hyperlink" Target="https://doi.org/10.1017/s0954579414001199" TargetMode="External"/><Relationship Id="rId4" Type="http://schemas.openxmlformats.org/officeDocument/2006/relationships/hyperlink" Target="https://doi.org/10.5214/ans.0972.7531.190304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3622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de-CH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Masterarbeit zum Thema:</a:t>
            </a:r>
            <a:br>
              <a:rPr lang="de-CH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Untersuchung der Zusammenhänge zwischen elterlichem Stress, emotionaler</a:t>
            </a:r>
            <a:br>
              <a:rPr lang="de-CH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Intelligenz und psychologischem Empowerment bei Müttern von Kindern mit</a:t>
            </a:r>
            <a:br>
              <a:rPr lang="de-CH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Verdacht auf Depression</a:t>
            </a:r>
            <a:endParaRPr lang="de-CH" sz="2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0" y="2819400"/>
            <a:ext cx="2150436" cy="21131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Vorgelegt von: </a:t>
            </a:r>
          </a:p>
          <a:p>
            <a:pPr algn="ctr"/>
            <a:r>
              <a:rPr lang="de-CH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Tatsiana Ebi</a:t>
            </a:r>
          </a:p>
          <a:p>
            <a:pPr algn="ctr"/>
            <a:endParaRPr lang="de-CH" sz="1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600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Matrikelnummer:</a:t>
            </a:r>
            <a:r>
              <a:rPr lang="de-CH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140253957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2400" y="2819400"/>
            <a:ext cx="2717744" cy="3733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Betreuerin: </a:t>
            </a:r>
          </a:p>
          <a:p>
            <a:r>
              <a:rPr lang="de-CH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</a:t>
            </a:r>
            <a:r>
              <a:rPr lang="de-CH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Gurdan</a:t>
            </a:r>
            <a:endParaRPr lang="de-CH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Erstgutachterin</a:t>
            </a:r>
            <a:r>
              <a:rPr lang="de-CH" u="sng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e-CH" b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de-CH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Nicole Gruber</a:t>
            </a:r>
            <a:endParaRPr lang="de-CH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Zweitgutachter</a:t>
            </a:r>
            <a:r>
              <a:rPr lang="de-CH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e-CH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Falk Richter</a:t>
            </a:r>
            <a:endParaRPr lang="de-CH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48000" y="5112225"/>
            <a:ext cx="2150436" cy="14409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September 2024</a:t>
            </a:r>
          </a:p>
        </p:txBody>
      </p:sp>
      <p:sp>
        <p:nvSpPr>
          <p:cNvPr id="3" name="AutoShape 2" descr="C:\Users\The_noegg\Desktop\Tatsiana\Diploma Master KP Studium\Masterarbeit\Kolloqium\Bild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971800"/>
            <a:ext cx="3876666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8291015" y="64008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Abb.1</a:t>
            </a:r>
            <a:endParaRPr lang="de-CH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97245" y="152400"/>
            <a:ext cx="7467600" cy="609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Interpretation (Hypothese 1)</a:t>
            </a:r>
            <a:endParaRPr lang="de-CH" sz="20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014" y="900750"/>
            <a:ext cx="88960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b="1" u="sng" dirty="0">
                <a:solidFill>
                  <a:schemeClr val="tx2"/>
                </a:solidFill>
              </a:rPr>
              <a:t>Elternstress </a:t>
            </a:r>
            <a:r>
              <a:rPr lang="de-CH" sz="1600" u="sng" dirty="0"/>
              <a:t> </a:t>
            </a:r>
            <a:r>
              <a:rPr lang="de-CH" sz="1600" u="sng" dirty="0" smtClean="0">
                <a:solidFill>
                  <a:srgbClr val="00B050"/>
                </a:solidFill>
                <a:sym typeface="Wingdings"/>
              </a:rPr>
              <a:t></a:t>
            </a:r>
            <a:r>
              <a:rPr lang="de-CH" sz="1600" u="sng" dirty="0" smtClean="0">
                <a:sym typeface="Wingdings"/>
              </a:rPr>
              <a:t>  </a:t>
            </a:r>
            <a:r>
              <a:rPr lang="de-CH" sz="1600" b="1" u="sng" dirty="0" smtClean="0">
                <a:solidFill>
                  <a:schemeClr val="tx2"/>
                </a:solidFill>
              </a:rPr>
              <a:t>emotionale Selbstkontrolle (negativ)</a:t>
            </a:r>
            <a:endParaRPr lang="de-CH" sz="1600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/>
              <a:t>Schlechte Emotionskontrolle der Mutter  </a:t>
            </a:r>
            <a:r>
              <a:rPr lang="de-CH" sz="1600" b="1" dirty="0" smtClean="0">
                <a:solidFill>
                  <a:schemeClr val="tx2"/>
                </a:solidFill>
              </a:rPr>
              <a:t>→</a:t>
            </a:r>
            <a:r>
              <a:rPr lang="de-CH" sz="1600" dirty="0" smtClean="0"/>
              <a:t> Konflikte, Missverständnis, Kommunikationsprobleme </a:t>
            </a:r>
            <a:r>
              <a:rPr lang="de-CH" sz="1600" b="1" dirty="0" smtClean="0">
                <a:solidFill>
                  <a:schemeClr val="tx2"/>
                </a:solidFill>
              </a:rPr>
              <a:t>→</a:t>
            </a:r>
            <a:r>
              <a:rPr lang="de-CH" sz="1600" dirty="0" smtClean="0"/>
              <a:t>Bindungsstörung </a:t>
            </a:r>
            <a:r>
              <a:rPr lang="de-CH" sz="1600" b="1" dirty="0" smtClean="0">
                <a:solidFill>
                  <a:schemeClr val="tx2"/>
                </a:solidFill>
              </a:rPr>
              <a:t>→</a:t>
            </a:r>
            <a:r>
              <a:rPr lang="de-CH" sz="1600" dirty="0" smtClean="0"/>
              <a:t> Stress im Elternschaft (</a:t>
            </a:r>
            <a:r>
              <a:rPr lang="de-CH" sz="1600" dirty="0" err="1" smtClean="0"/>
              <a:t>Deater-Deckard</a:t>
            </a:r>
            <a:r>
              <a:rPr lang="de-CH" sz="1600" dirty="0" smtClean="0"/>
              <a:t>, 2004)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/>
              <a:t>Emotionskontrolle ist wichtig für die Stressbewältigung (</a:t>
            </a:r>
            <a:r>
              <a:rPr lang="de-CH" sz="1600" dirty="0" err="1"/>
              <a:t>Lasarus</a:t>
            </a:r>
            <a:r>
              <a:rPr lang="de-CH" sz="1600" dirty="0"/>
              <a:t> &amp; Volkmann, 1984), Beeinträchtigung der Emotionsregulation – &gt; grösserer Stress (Wang &amp; </a:t>
            </a:r>
            <a:r>
              <a:rPr lang="de-CH" sz="1600" dirty="0" err="1"/>
              <a:t>Saudino</a:t>
            </a:r>
            <a:r>
              <a:rPr lang="de-CH" sz="1600" dirty="0"/>
              <a:t>, 2011</a:t>
            </a:r>
            <a:r>
              <a:rPr lang="de-CH" sz="1600" dirty="0" smtClean="0"/>
              <a:t>)</a:t>
            </a:r>
            <a:endParaRPr lang="de-CH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-13651" y="2173830"/>
            <a:ext cx="8896061" cy="14111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600" b="1" u="sng" dirty="0" smtClean="0">
                <a:solidFill>
                  <a:schemeClr val="tx2"/>
                </a:solidFill>
              </a:rPr>
              <a:t>Elternstress  </a:t>
            </a:r>
            <a:r>
              <a:rPr lang="de-CH" sz="1600" u="sng" dirty="0" smtClean="0">
                <a:solidFill>
                  <a:srgbClr val="FF0000"/>
                </a:solidFill>
                <a:sym typeface="Wingdings"/>
              </a:rPr>
              <a:t></a:t>
            </a:r>
            <a:r>
              <a:rPr lang="de-CH" sz="1600" b="1" u="sng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de-CH" sz="1600" b="1" u="sng" dirty="0">
                <a:solidFill>
                  <a:schemeClr val="tx2"/>
                </a:solidFill>
              </a:rPr>
              <a:t>Menschenkenntnis </a:t>
            </a:r>
            <a:r>
              <a:rPr lang="de-CH" sz="1600" b="1" u="sng" dirty="0" smtClean="0">
                <a:solidFill>
                  <a:schemeClr val="tx2"/>
                </a:solidFill>
              </a:rPr>
              <a:t> &amp; Überzeugungskraft</a:t>
            </a:r>
            <a:endParaRPr lang="de-CH" sz="1600" b="1" u="sng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>
                <a:solidFill>
                  <a:schemeClr val="tx2"/>
                </a:solidFill>
              </a:rPr>
              <a:t>=&gt; </a:t>
            </a:r>
            <a:r>
              <a:rPr lang="de-CH" sz="1600" dirty="0">
                <a:solidFill>
                  <a:schemeClr val="tx1"/>
                </a:solidFill>
              </a:rPr>
              <a:t>Stärken der Mütter in anderen sozialen Umfelder ≠ </a:t>
            </a:r>
            <a:r>
              <a:rPr lang="de-CH" sz="1600" dirty="0" smtClean="0">
                <a:solidFill>
                  <a:schemeClr val="tx1"/>
                </a:solidFill>
              </a:rPr>
              <a:t>Effizienz </a:t>
            </a:r>
            <a:r>
              <a:rPr lang="de-CH" sz="1600" dirty="0">
                <a:solidFill>
                  <a:schemeClr val="tx1"/>
                </a:solidFill>
              </a:rPr>
              <a:t>auf </a:t>
            </a:r>
            <a:r>
              <a:rPr lang="de-CH" sz="1600" dirty="0" smtClean="0">
                <a:solidFill>
                  <a:schemeClr val="tx1"/>
                </a:solidFill>
              </a:rPr>
              <a:t>Eltern-Kind-Ebene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Mangel </a:t>
            </a:r>
            <a:r>
              <a:rPr lang="de-CH" sz="1600" dirty="0">
                <a:solidFill>
                  <a:schemeClr val="tx1"/>
                </a:solidFill>
              </a:rPr>
              <a:t>an Menschenkenntnis im Alltagsleben ≠ </a:t>
            </a:r>
            <a:r>
              <a:rPr lang="de-CH" sz="1600" dirty="0" smtClean="0">
                <a:solidFill>
                  <a:schemeClr val="tx1"/>
                </a:solidFill>
              </a:rPr>
              <a:t> </a:t>
            </a:r>
            <a:r>
              <a:rPr lang="de-CH" sz="1600" dirty="0">
                <a:solidFill>
                  <a:schemeClr val="tx1"/>
                </a:solidFill>
              </a:rPr>
              <a:t>M</a:t>
            </a:r>
            <a:r>
              <a:rPr lang="de-CH" sz="1600" dirty="0" smtClean="0">
                <a:solidFill>
                  <a:schemeClr val="tx1"/>
                </a:solidFill>
              </a:rPr>
              <a:t>angel an Verständnis  der Motiven </a:t>
            </a:r>
            <a:r>
              <a:rPr lang="de-CH" sz="1600" dirty="0">
                <a:solidFill>
                  <a:schemeClr val="tx1"/>
                </a:solidFill>
              </a:rPr>
              <a:t>und </a:t>
            </a:r>
            <a:r>
              <a:rPr lang="de-CH" sz="1600" dirty="0" smtClean="0">
                <a:solidFill>
                  <a:schemeClr val="tx1"/>
                </a:solidFill>
              </a:rPr>
              <a:t>Handlungen des eigenen Kindes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Überzeugungskraft </a:t>
            </a:r>
            <a:r>
              <a:rPr lang="de-CH" sz="1600" dirty="0">
                <a:solidFill>
                  <a:schemeClr val="tx1"/>
                </a:solidFill>
              </a:rPr>
              <a:t>a</a:t>
            </a:r>
            <a:r>
              <a:rPr lang="de-CH" sz="1600" dirty="0" smtClean="0">
                <a:solidFill>
                  <a:schemeClr val="tx1"/>
                </a:solidFill>
              </a:rPr>
              <a:t>m Arbeitsplatz ≠ Überzeugungskraft in Bezug auf eigenes Kind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7089" y="3584970"/>
            <a:ext cx="8896061" cy="13323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600" b="1" u="sng" dirty="0" smtClean="0">
                <a:solidFill>
                  <a:schemeClr val="tx2"/>
                </a:solidFill>
              </a:rPr>
              <a:t>Elternstress  </a:t>
            </a:r>
            <a:r>
              <a:rPr lang="de-CH" sz="1600" u="sng" dirty="0" smtClean="0">
                <a:solidFill>
                  <a:srgbClr val="FF0000"/>
                </a:solidFill>
                <a:sym typeface="Wingdings"/>
              </a:rPr>
              <a:t></a:t>
            </a:r>
            <a:r>
              <a:rPr lang="de-CH" sz="1600" b="1" u="sng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de-CH" sz="1600" b="1" u="sng" dirty="0" smtClean="0">
                <a:solidFill>
                  <a:schemeClr val="tx2"/>
                </a:solidFill>
              </a:rPr>
              <a:t>Empathie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>
                <a:solidFill>
                  <a:schemeClr val="tx1"/>
                </a:solidFill>
              </a:rPr>
              <a:t>Widersprüchliche Auswirkung der Empathie auf den Stress (Tone et. al., 2014</a:t>
            </a:r>
            <a:r>
              <a:rPr lang="de-CH" sz="16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Nachvollziehbarkeit bzw. effektiver Umgang mit Gefühlen des Kindes </a:t>
            </a:r>
            <a:r>
              <a:rPr lang="de-CH" sz="1600" b="1" dirty="0" smtClean="0">
                <a:solidFill>
                  <a:schemeClr val="tx2"/>
                </a:solidFill>
              </a:rPr>
              <a:t>vs. </a:t>
            </a:r>
            <a:r>
              <a:rPr lang="de-CH" sz="1600" dirty="0" smtClean="0">
                <a:solidFill>
                  <a:schemeClr val="tx1"/>
                </a:solidFill>
              </a:rPr>
              <a:t>Übernahme des Leidensdrucks  </a:t>
            </a:r>
            <a:r>
              <a:rPr lang="de-CH" sz="1600" dirty="0">
                <a:solidFill>
                  <a:schemeClr val="tx1"/>
                </a:solidFill>
              </a:rPr>
              <a:t>- „empathischer Stress“  der Mutter </a:t>
            </a:r>
            <a:r>
              <a:rPr lang="de-CH" sz="1600" dirty="0" smtClean="0">
                <a:solidFill>
                  <a:schemeClr val="tx1"/>
                </a:solidFill>
              </a:rPr>
              <a:t>(</a:t>
            </a:r>
            <a:r>
              <a:rPr lang="de-CH" sz="1600" dirty="0">
                <a:solidFill>
                  <a:schemeClr val="tx1"/>
                </a:solidFill>
              </a:rPr>
              <a:t>Simons et. al., 2016)</a:t>
            </a:r>
            <a:endParaRPr lang="de-CH" sz="1600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433" y="4917286"/>
            <a:ext cx="8896062" cy="1676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600" b="1" u="sng" dirty="0" smtClean="0">
                <a:solidFill>
                  <a:schemeClr val="tx2"/>
                </a:solidFill>
              </a:rPr>
              <a:t>Elternstress  </a:t>
            </a:r>
            <a:r>
              <a:rPr lang="de-CH" sz="1600" u="sng" dirty="0" smtClean="0">
                <a:solidFill>
                  <a:srgbClr val="00B050"/>
                </a:solidFill>
                <a:sym typeface="Wingdings"/>
              </a:rPr>
              <a:t></a:t>
            </a:r>
            <a:r>
              <a:rPr lang="de-CH" sz="1600" u="sng" dirty="0" smtClean="0">
                <a:solidFill>
                  <a:srgbClr val="FF0000"/>
                </a:solidFill>
                <a:sym typeface="Wingdings"/>
              </a:rPr>
              <a:t></a:t>
            </a:r>
            <a:r>
              <a:rPr lang="de-CH" sz="1600" u="sng" dirty="0" smtClean="0">
                <a:solidFill>
                  <a:schemeClr val="tx2"/>
                </a:solidFill>
              </a:rPr>
              <a:t> </a:t>
            </a:r>
            <a:r>
              <a:rPr lang="de-CH" sz="1600" b="1" u="sng" dirty="0" smtClean="0">
                <a:solidFill>
                  <a:schemeClr val="tx2"/>
                </a:solidFill>
              </a:rPr>
              <a:t>emotionale Intelligenz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Selbstbezogene Komponente der emotionalen Intelligenz prävalieren über Fremdbezogene in Bezug auf den Elternstress (</a:t>
            </a:r>
            <a:r>
              <a:rPr lang="de-CH" sz="1600" dirty="0" err="1" smtClean="0">
                <a:solidFill>
                  <a:schemeClr val="tx1"/>
                </a:solidFill>
              </a:rPr>
              <a:t>Bayot</a:t>
            </a:r>
            <a:r>
              <a:rPr lang="de-CH" sz="1600" dirty="0" smtClean="0">
                <a:solidFill>
                  <a:schemeClr val="tx1"/>
                </a:solidFill>
              </a:rPr>
              <a:t> et. al., 2021)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Beziehung mit dem eigenen Kind ist unvermeidlich  </a:t>
            </a:r>
            <a:r>
              <a:rPr lang="de-CH" sz="1600" b="1" dirty="0" smtClean="0">
                <a:solidFill>
                  <a:schemeClr val="tx2"/>
                </a:solidFill>
              </a:rPr>
              <a:t>=&gt;</a:t>
            </a:r>
            <a:r>
              <a:rPr lang="de-CH" sz="1600" dirty="0" smtClean="0">
                <a:solidFill>
                  <a:schemeClr val="tx1"/>
                </a:solidFill>
              </a:rPr>
              <a:t> Vektor der Anpassung der Mutter ist nicht nach aussen, sondern nach innen</a:t>
            </a:r>
            <a:r>
              <a:rPr lang="de-CH" sz="1600" b="1" dirty="0" smtClean="0">
                <a:solidFill>
                  <a:schemeClr val="tx2"/>
                </a:solidFill>
              </a:rPr>
              <a:t>  </a:t>
            </a:r>
            <a:r>
              <a:rPr lang="de-CH" sz="1600" dirty="0" smtClean="0">
                <a:solidFill>
                  <a:schemeClr val="tx1"/>
                </a:solidFill>
              </a:rPr>
              <a:t>gerichtet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Mütter tendieren Bedürfnisse des Kindes über eigene Bedürfnisse zu priorisieren</a:t>
            </a:r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10600" y="152400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9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8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" y="152400"/>
            <a:ext cx="7467600" cy="609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7.2. Interpretation (Hypothese 2)</a:t>
            </a:r>
            <a:endParaRPr lang="de-CH" sz="20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476" y="914400"/>
            <a:ext cx="8991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b="1" dirty="0">
                <a:solidFill>
                  <a:schemeClr val="tx2"/>
                </a:solidFill>
              </a:rPr>
              <a:t>Elternstress </a:t>
            </a:r>
            <a:r>
              <a:rPr lang="de-CH" sz="1600" dirty="0"/>
              <a:t> </a:t>
            </a:r>
            <a:r>
              <a:rPr lang="de-CH" sz="1600" dirty="0" smtClean="0">
                <a:solidFill>
                  <a:srgbClr val="00B050"/>
                </a:solidFill>
                <a:sym typeface="Wingdings"/>
              </a:rPr>
              <a:t> </a:t>
            </a:r>
            <a:r>
              <a:rPr lang="de-CH" sz="1600" b="1" dirty="0" smtClean="0">
                <a:solidFill>
                  <a:schemeClr val="tx2"/>
                </a:solidFill>
                <a:sym typeface="Wingdings"/>
              </a:rPr>
              <a:t>Selbstvertrauen &amp; Optimismus </a:t>
            </a:r>
            <a:r>
              <a:rPr lang="de-CH" sz="1600" b="1" dirty="0">
                <a:solidFill>
                  <a:schemeClr val="tx2"/>
                </a:solidFill>
                <a:sym typeface="Wingdings"/>
              </a:rPr>
              <a:t>&amp; affektive Resilienz </a:t>
            </a:r>
            <a:r>
              <a:rPr lang="de-CH" sz="1600" b="1" dirty="0" smtClean="0">
                <a:solidFill>
                  <a:schemeClr val="tx2"/>
                </a:solidFill>
                <a:sym typeface="Wingdings"/>
              </a:rPr>
              <a:t>(negativ)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/>
              <a:t>Das Glauben der Mutter in ihre eigene Fähigkeiten </a:t>
            </a:r>
            <a:r>
              <a:rPr lang="de-CH" sz="1600" b="1" dirty="0" smtClean="0">
                <a:solidFill>
                  <a:schemeClr val="tx2"/>
                </a:solidFill>
              </a:rPr>
              <a:t>→</a:t>
            </a:r>
            <a:r>
              <a:rPr lang="de-CH" sz="1600" dirty="0" smtClean="0"/>
              <a:t> Problemen sind als gut überwindbar wahrgenommen </a:t>
            </a:r>
            <a:r>
              <a:rPr lang="de-CH" sz="1600" b="1" dirty="0" smtClean="0">
                <a:solidFill>
                  <a:schemeClr val="tx2"/>
                </a:solidFill>
              </a:rPr>
              <a:t>→</a:t>
            </a:r>
            <a:r>
              <a:rPr lang="de-CH" sz="1600" b="1" dirty="0" smtClean="0"/>
              <a:t> </a:t>
            </a:r>
            <a:r>
              <a:rPr lang="de-CH" sz="1600" dirty="0" smtClean="0"/>
              <a:t>wahrgenommener Stress ist niedriger/Stressbewältigung ist effektiver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ym typeface="Wingdings"/>
              </a:rPr>
              <a:t>Optimistische Mütter können Herausforderungen als etwas positives betrachten (z. B. Konflikt mit dem Kind als Grundlage für die Verbesserung der Beziehungen; Problembewältigung als Grundlage für die Verstärkung eigener Persönlichkeit) </a:t>
            </a:r>
            <a:r>
              <a:rPr lang="de-CH" sz="1600" b="1" dirty="0" smtClean="0">
                <a:solidFill>
                  <a:schemeClr val="tx2"/>
                </a:solidFill>
                <a:sym typeface="Wingdings"/>
              </a:rPr>
              <a:t>→ </a:t>
            </a:r>
            <a:r>
              <a:rPr lang="de-CH" sz="1600" dirty="0" smtClean="0">
                <a:sym typeface="Wingdings"/>
              </a:rPr>
              <a:t>Protektive Rolle von </a:t>
            </a:r>
            <a:r>
              <a:rPr lang="de-CH" sz="1600" dirty="0">
                <a:sym typeface="Wingdings"/>
              </a:rPr>
              <a:t>Optimismus </a:t>
            </a:r>
            <a:r>
              <a:rPr lang="de-CH" sz="1600" dirty="0" smtClean="0">
                <a:sym typeface="Wingdings"/>
              </a:rPr>
              <a:t>gegenüber Stress </a:t>
            </a:r>
            <a:r>
              <a:rPr lang="de-CH" sz="1600" dirty="0">
                <a:sym typeface="Wingdings"/>
              </a:rPr>
              <a:t>und der Depression </a:t>
            </a:r>
            <a:r>
              <a:rPr lang="de-CH" sz="1600" dirty="0" smtClean="0">
                <a:sym typeface="Wingdings"/>
              </a:rPr>
              <a:t>(</a:t>
            </a:r>
            <a:r>
              <a:rPr lang="de-CH" sz="1600" dirty="0">
                <a:sym typeface="Wingdings"/>
              </a:rPr>
              <a:t>Grote et. al., 2007</a:t>
            </a:r>
            <a:r>
              <a:rPr lang="de-CH" sz="1600" dirty="0" smtClean="0">
                <a:sym typeface="Wingdings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ym typeface="Wingdings"/>
              </a:rPr>
              <a:t>Effektive Umgang mit der Emotionen (mögliche Überlappung mit emotionale Selbstkontrolle) </a:t>
            </a:r>
            <a:r>
              <a:rPr lang="de-CH" sz="1600" b="1" dirty="0" smtClean="0">
                <a:solidFill>
                  <a:schemeClr val="tx2"/>
                </a:solidFill>
                <a:sym typeface="Wingdings"/>
              </a:rPr>
              <a:t>→ </a:t>
            </a:r>
            <a:r>
              <a:rPr lang="de-CH" sz="1600" dirty="0" smtClean="0">
                <a:sym typeface="Wingdings"/>
              </a:rPr>
              <a:t>Bessere Beziehung und Bindung </a:t>
            </a:r>
            <a:r>
              <a:rPr lang="de-CH" sz="1600" b="1" dirty="0" smtClean="0">
                <a:sym typeface="Wingdings"/>
              </a:rPr>
              <a:t>→ </a:t>
            </a:r>
            <a:r>
              <a:rPr lang="de-CH" sz="1600" dirty="0" smtClean="0">
                <a:sym typeface="Wingdings"/>
              </a:rPr>
              <a:t>geringerer Elternstress </a:t>
            </a:r>
            <a:r>
              <a:rPr lang="de-CH" sz="1600" dirty="0"/>
              <a:t>(</a:t>
            </a:r>
            <a:r>
              <a:rPr lang="de-CH" sz="1600" dirty="0" err="1"/>
              <a:t>Deater-Deckard</a:t>
            </a:r>
            <a:r>
              <a:rPr lang="de-CH" sz="1600" dirty="0"/>
              <a:t>, 2004)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1600" b="1" dirty="0">
              <a:sym typeface="Wingding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631" y="3181359"/>
            <a:ext cx="8815883" cy="161924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600" b="1" dirty="0" smtClean="0">
                <a:solidFill>
                  <a:schemeClr val="tx2"/>
                </a:solidFill>
              </a:rPr>
              <a:t>Elternstress  </a:t>
            </a:r>
            <a:r>
              <a:rPr lang="de-CH" sz="1600" dirty="0" smtClean="0">
                <a:solidFill>
                  <a:srgbClr val="FF0000"/>
                </a:solidFill>
                <a:sym typeface="Wingdings"/>
              </a:rPr>
              <a:t></a:t>
            </a:r>
            <a:r>
              <a:rPr lang="de-CH" sz="1600" b="1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de-CH" sz="1600" b="1" dirty="0" smtClean="0">
                <a:solidFill>
                  <a:schemeClr val="tx2"/>
                </a:solidFill>
                <a:sym typeface="Wingdings"/>
              </a:rPr>
              <a:t>Problemlösekompetenz &amp; kognitive Stärke</a:t>
            </a:r>
            <a:endParaRPr lang="de-CH" sz="1600" b="1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Problemlösungsalgorithmen und strategisches Denken der Mutter, die </a:t>
            </a:r>
            <a:r>
              <a:rPr lang="de-CH" sz="1600" dirty="0">
                <a:solidFill>
                  <a:schemeClr val="tx1"/>
                </a:solidFill>
              </a:rPr>
              <a:t>effektiv im alltäglichen Leben der Erwachsenen </a:t>
            </a:r>
            <a:r>
              <a:rPr lang="de-CH" sz="1600" dirty="0" smtClean="0">
                <a:solidFill>
                  <a:schemeClr val="tx1"/>
                </a:solidFill>
              </a:rPr>
              <a:t>funktionieren </a:t>
            </a:r>
            <a:r>
              <a:rPr lang="de-CH" sz="1600" b="1" dirty="0">
                <a:solidFill>
                  <a:schemeClr val="tx2"/>
                </a:solidFill>
                <a:sym typeface="Wingdings"/>
              </a:rPr>
              <a:t>→ </a:t>
            </a:r>
            <a:r>
              <a:rPr lang="de-CH" sz="1600" dirty="0" smtClean="0">
                <a:solidFill>
                  <a:schemeClr val="tx1"/>
                </a:solidFill>
              </a:rPr>
              <a:t>weniger Relevanz im Bereich der Eltern-Kind-Beziehung</a:t>
            </a:r>
            <a:endParaRPr lang="de-CH" sz="1600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Stetige Veränderungen der kindlichen Entwicklung : Kognitive Strategien, die noch gestern funktioniert haben, zeigen heute keine Effizienz mehr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631" y="4876800"/>
            <a:ext cx="8923358" cy="1447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600" b="1" dirty="0" smtClean="0">
                <a:solidFill>
                  <a:schemeClr val="tx2"/>
                </a:solidFill>
              </a:rPr>
              <a:t>Elternstress  </a:t>
            </a:r>
            <a:r>
              <a:rPr lang="de-CH" sz="1600" dirty="0" smtClean="0">
                <a:solidFill>
                  <a:srgbClr val="FF0000"/>
                </a:solidFill>
                <a:sym typeface="Wingdings"/>
              </a:rPr>
              <a:t></a:t>
            </a:r>
            <a:r>
              <a:rPr lang="de-CH" sz="1600" dirty="0">
                <a:solidFill>
                  <a:srgbClr val="00B050"/>
                </a:solidFill>
                <a:sym typeface="Wingdings"/>
              </a:rPr>
              <a:t> </a:t>
            </a:r>
            <a:r>
              <a:rPr lang="de-CH" sz="1600" dirty="0" smtClean="0">
                <a:solidFill>
                  <a:srgbClr val="00B050"/>
                </a:solidFill>
                <a:sym typeface="Wingdings"/>
              </a:rPr>
              <a:t> </a:t>
            </a:r>
            <a:r>
              <a:rPr lang="de-CH" sz="1600" b="1" dirty="0" smtClean="0">
                <a:solidFill>
                  <a:schemeClr val="tx2"/>
                </a:solidFill>
                <a:sym typeface="Wingdings"/>
              </a:rPr>
              <a:t>psychologisches Empowerment (negativ)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  <a:sym typeface="Wingdings"/>
              </a:rPr>
              <a:t>Emotionsbezogene Aspekte des Empowerments prävalieren über kognitionsbezogene im Zusammenhang mit dem Elternstress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1"/>
                </a:solidFill>
              </a:rPr>
              <a:t>Emotionale Aspekte liegen der Bindung zugrunde (</a:t>
            </a:r>
            <a:r>
              <a:rPr lang="de-CH" sz="1600" dirty="0" err="1" smtClean="0">
                <a:solidFill>
                  <a:schemeClr val="tx1"/>
                </a:solidFill>
              </a:rPr>
              <a:t>Bowlby</a:t>
            </a:r>
            <a:r>
              <a:rPr lang="de-CH" sz="1600" dirty="0" smtClean="0">
                <a:solidFill>
                  <a:schemeClr val="tx1"/>
                </a:solidFill>
              </a:rPr>
              <a:t>, 2015) </a:t>
            </a:r>
            <a:r>
              <a:rPr lang="de-CH" sz="1600" b="1" dirty="0" smtClean="0">
                <a:solidFill>
                  <a:schemeClr val="tx2"/>
                </a:solidFill>
                <a:sym typeface="Wingdings"/>
              </a:rPr>
              <a:t>→ </a:t>
            </a:r>
            <a:r>
              <a:rPr lang="de-CH" sz="1600" dirty="0" smtClean="0">
                <a:solidFill>
                  <a:schemeClr val="tx1"/>
                </a:solidFill>
                <a:sym typeface="Wingdings"/>
              </a:rPr>
              <a:t>«Lieber nicht so clever, aber feinfühlige Mutter als sehr clever und nicht feinfühlige»</a:t>
            </a:r>
            <a:endParaRPr lang="de-CH" sz="1600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95815" y="1603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10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800100" y="152400"/>
            <a:ext cx="7467600" cy="838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b="1" dirty="0">
                <a:solidFill>
                  <a:schemeClr val="tx1"/>
                </a:solidFill>
              </a:rPr>
              <a:t>8</a:t>
            </a:r>
            <a:r>
              <a:rPr lang="de-CH" sz="2400" b="1" dirty="0" smtClean="0">
                <a:solidFill>
                  <a:schemeClr val="tx1"/>
                </a:solidFill>
              </a:rPr>
              <a:t>. </a:t>
            </a:r>
            <a:r>
              <a:rPr lang="de-CH" sz="2400" b="1" dirty="0">
                <a:solidFill>
                  <a:schemeClr val="tx1"/>
                </a:solidFill>
              </a:rPr>
              <a:t>Implikation für die weiterführende Forschung und Praxis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200" y="1828800"/>
            <a:ext cx="8915400" cy="1219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1"/>
                </a:solidFill>
              </a:rPr>
              <a:t>Förderung </a:t>
            </a:r>
            <a:r>
              <a:rPr lang="de-CH" b="1" dirty="0">
                <a:solidFill>
                  <a:schemeClr val="tx1"/>
                </a:solidFill>
              </a:rPr>
              <a:t>der emotionalen Intelligenz (emotionale Selbstkontrolle) und des psychologischen Empowerments (Selbstvertrauen, Optimismus, affektive Resilienz) für die Reduzierung des </a:t>
            </a:r>
            <a:r>
              <a:rPr lang="de-CH" b="1" dirty="0" smtClean="0">
                <a:solidFill>
                  <a:schemeClr val="tx1"/>
                </a:solidFill>
              </a:rPr>
              <a:t>Elternstresses bei Müttern von Kindern mit depressiver Symptomatik im </a:t>
            </a:r>
            <a:r>
              <a:rPr lang="de-CH" b="1" dirty="0" err="1" smtClean="0">
                <a:solidFill>
                  <a:schemeClr val="tx1"/>
                </a:solidFill>
              </a:rPr>
              <a:t>KJP</a:t>
            </a:r>
            <a:r>
              <a:rPr lang="de-CH" b="1" dirty="0" smtClean="0">
                <a:solidFill>
                  <a:schemeClr val="tx1"/>
                </a:solidFill>
              </a:rPr>
              <a:t>-Bereich</a:t>
            </a:r>
            <a:endParaRPr lang="de-CH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6200" y="3810000"/>
            <a:ext cx="8915400" cy="2895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1"/>
                </a:solidFill>
              </a:rPr>
              <a:t>Untersuchung anderer </a:t>
            </a:r>
            <a:r>
              <a:rPr lang="de-CH" b="1" dirty="0">
                <a:solidFill>
                  <a:schemeClr val="tx1"/>
                </a:solidFill>
              </a:rPr>
              <a:t>Gruppen der </a:t>
            </a:r>
            <a:r>
              <a:rPr lang="de-CH" b="1" dirty="0" smtClean="0">
                <a:solidFill>
                  <a:schemeClr val="tx1"/>
                </a:solidFill>
              </a:rPr>
              <a:t>Eltern (z</a:t>
            </a:r>
            <a:r>
              <a:rPr lang="de-CH" b="1" dirty="0">
                <a:solidFill>
                  <a:schemeClr val="tx1"/>
                </a:solidFill>
              </a:rPr>
              <a:t>. B. Mütter von Kindern mit kognitiven </a:t>
            </a:r>
            <a:r>
              <a:rPr lang="de-CH" b="1" dirty="0" smtClean="0">
                <a:solidFill>
                  <a:schemeClr val="tx1"/>
                </a:solidFill>
              </a:rPr>
              <a:t>Störungen)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1"/>
                </a:solidFill>
              </a:rPr>
              <a:t>Untersuchung der komplexen Wirkungen bzw. Gegenwirkungen der Facetten innerhalb und zwischen Konstrukten (z. B. Mediations-/Moderationsrolle der Bindung für die Zusammenhänge vom Elternstress mit emotionaler Intelligenz und psychologischem Empowerment)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1"/>
                </a:solidFill>
              </a:rPr>
              <a:t>Weiterentwicklungen im Bereich der Konzeptualisierung und Operationalisierung der Konstrukte (mögliche Überlappungen zwischen emotionaler Intelligenz und psychologischem Empowerment, Validität des Gesamtwerts des STARC-5)</a:t>
            </a:r>
            <a:endParaRPr lang="de-CH" b="1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3380516" y="1205553"/>
            <a:ext cx="2306765" cy="62552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>
                <a:solidFill>
                  <a:schemeClr val="tx2">
                    <a:lumMod val="50000"/>
                  </a:schemeClr>
                </a:solidFill>
              </a:rPr>
              <a:t>Praxis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3317965" y="3184478"/>
            <a:ext cx="2431869" cy="62552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solidFill>
                  <a:schemeClr val="tx2">
                    <a:lumMod val="50000"/>
                  </a:schemeClr>
                </a:solidFill>
              </a:rPr>
              <a:t>Forschung</a:t>
            </a:r>
            <a:endParaRPr lang="de-CH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10600" y="1603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11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42181" y="152400"/>
            <a:ext cx="7467600" cy="533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de-CH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Limitation</a:t>
            </a:r>
            <a:endParaRPr lang="de-CH" sz="24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53537" y="830237"/>
            <a:ext cx="8763000" cy="182190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2"/>
                </a:solidFill>
              </a:rPr>
              <a:t>Stichprobe</a:t>
            </a:r>
            <a:r>
              <a:rPr lang="de-CH" b="1" dirty="0" smtClean="0">
                <a:solidFill>
                  <a:prstClr val="black"/>
                </a:solidFill>
              </a:rPr>
              <a:t> </a:t>
            </a:r>
            <a:r>
              <a:rPr lang="de-CH" b="1" dirty="0" smtClean="0">
                <a:solidFill>
                  <a:schemeClr val="tx2"/>
                </a:solidFill>
              </a:rPr>
              <a:t>ist nicht repräsentativ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 smtClean="0">
                <a:solidFill>
                  <a:prstClr val="black"/>
                </a:solidFill>
              </a:rPr>
              <a:t>Alter der Kinder </a:t>
            </a:r>
            <a:r>
              <a:rPr lang="de-CH" sz="1600" b="1" dirty="0">
                <a:solidFill>
                  <a:prstClr val="black"/>
                </a:solidFill>
              </a:rPr>
              <a:t>nicht berücksichtigt =&gt; entwicklungsspezifischen Unterschiede </a:t>
            </a:r>
            <a:r>
              <a:rPr lang="de-CH" sz="1600" b="1" dirty="0" smtClean="0">
                <a:solidFill>
                  <a:prstClr val="black"/>
                </a:solidFill>
              </a:rPr>
              <a:t>in der </a:t>
            </a:r>
            <a:r>
              <a:rPr lang="de-CH" sz="1600" b="1" dirty="0">
                <a:solidFill>
                  <a:prstClr val="black"/>
                </a:solidFill>
              </a:rPr>
              <a:t>depressiven Symptomatik </a:t>
            </a:r>
            <a:endParaRPr lang="de-CH" sz="1600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 smtClean="0">
                <a:solidFill>
                  <a:prstClr val="black"/>
                </a:solidFill>
              </a:rPr>
              <a:t>Komorbide Störungen der Kinder nicht </a:t>
            </a:r>
            <a:r>
              <a:rPr lang="de-CH" sz="1600" b="1" dirty="0">
                <a:solidFill>
                  <a:prstClr val="black"/>
                </a:solidFill>
              </a:rPr>
              <a:t>berücksichtigt =&gt; </a:t>
            </a:r>
            <a:r>
              <a:rPr lang="de-CH" sz="1600" b="1" dirty="0" smtClean="0">
                <a:solidFill>
                  <a:prstClr val="black"/>
                </a:solidFill>
              </a:rPr>
              <a:t>Verzerrung in </a:t>
            </a:r>
            <a:r>
              <a:rPr lang="de-CH" sz="1600" b="1" dirty="0">
                <a:solidFill>
                  <a:prstClr val="black"/>
                </a:solidFill>
              </a:rPr>
              <a:t>Bezug auf den Indikator „depressive Symptomatik</a:t>
            </a:r>
            <a:r>
              <a:rPr lang="de-CH" sz="1600" b="1" dirty="0" smtClean="0">
                <a:solidFill>
                  <a:prstClr val="black"/>
                </a:solidFill>
              </a:rPr>
              <a:t>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 smtClean="0">
                <a:solidFill>
                  <a:prstClr val="black"/>
                </a:solidFill>
              </a:rPr>
              <a:t>Depressivität der Mütter (klinische vs. </a:t>
            </a:r>
            <a:r>
              <a:rPr lang="de-CH" sz="1600" b="1" dirty="0">
                <a:solidFill>
                  <a:prstClr val="black"/>
                </a:solidFill>
              </a:rPr>
              <a:t>n</a:t>
            </a:r>
            <a:r>
              <a:rPr lang="de-CH" sz="1600" b="1" dirty="0" smtClean="0">
                <a:solidFill>
                  <a:prstClr val="black"/>
                </a:solidFill>
              </a:rPr>
              <a:t>ichtklinische Fälle) nicht berücksichtigt </a:t>
            </a:r>
            <a:endParaRPr lang="de-CH" sz="1600" b="1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7421" y="2784068"/>
            <a:ext cx="8763000" cy="76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 smtClean="0">
                <a:solidFill>
                  <a:prstClr val="black"/>
                </a:solidFill>
              </a:rPr>
              <a:t>Durch die Veränderungen im </a:t>
            </a:r>
            <a:r>
              <a:rPr lang="de-CH" b="1" dirty="0" smtClean="0">
                <a:solidFill>
                  <a:schemeClr val="tx2"/>
                </a:solidFill>
              </a:rPr>
              <a:t>Datenerhebungsprozess</a:t>
            </a:r>
            <a:r>
              <a:rPr lang="de-CH" b="1" dirty="0" smtClean="0">
                <a:solidFill>
                  <a:prstClr val="black"/>
                </a:solidFill>
              </a:rPr>
              <a:t> </a:t>
            </a:r>
            <a:r>
              <a:rPr lang="de-CH" sz="1600" b="1" dirty="0" smtClean="0">
                <a:solidFill>
                  <a:prstClr val="black"/>
                </a:solidFill>
              </a:rPr>
              <a:t>könnte die Güte (Objektivität, Validität) der Testdurchführung verletzt werden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7421" y="3698545"/>
            <a:ext cx="8763000" cy="19402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2"/>
                </a:solidFill>
              </a:rPr>
              <a:t>Datenerhebungsmethoden </a:t>
            </a:r>
            <a:r>
              <a:rPr lang="de-CH" sz="1600" b="1" dirty="0" smtClean="0">
                <a:solidFill>
                  <a:schemeClr val="tx1"/>
                </a:solidFill>
              </a:rPr>
              <a:t>nicht ökonomisch (viele Fragen)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 smtClean="0">
                <a:solidFill>
                  <a:schemeClr val="tx1"/>
                </a:solidFill>
              </a:rPr>
              <a:t>Selbstbeurteilungsfragebögen </a:t>
            </a:r>
            <a:r>
              <a:rPr lang="de-CH" sz="1600" b="1" dirty="0" smtClean="0">
                <a:solidFill>
                  <a:prstClr val="black"/>
                </a:solidFill>
              </a:rPr>
              <a:t>=&gt; mögliche Verzerrungen durch soziale Erwünschtheit und Subjektivität der Einschätzung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 smtClean="0">
                <a:solidFill>
                  <a:prstClr val="black"/>
                </a:solidFill>
              </a:rPr>
              <a:t>Facettenspezifische Hypothesentestung =&gt; Überladung der Studie mit spezifischen Ergebnissen, Schwierigkeiten in der Interpretation in Bezug auf Gesamtkonstrukten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 smtClean="0">
                <a:solidFill>
                  <a:prstClr val="black"/>
                </a:solidFill>
              </a:rPr>
              <a:t>Keine vollständige Übereinstimmung der Datenerhebungsinstrumenten mit theoretischen </a:t>
            </a:r>
            <a:r>
              <a:rPr lang="de-CH" sz="1600" b="1" dirty="0">
                <a:solidFill>
                  <a:prstClr val="black"/>
                </a:solidFill>
              </a:rPr>
              <a:t>Modellen </a:t>
            </a:r>
            <a:r>
              <a:rPr lang="de-CH" sz="1600" b="1" dirty="0" smtClean="0">
                <a:solidFill>
                  <a:prstClr val="black"/>
                </a:solidFill>
              </a:rPr>
              <a:t>=&gt; erschwert die Vergleichbarkeit mit Ergebnissen anderer Studien</a:t>
            </a:r>
            <a:endParaRPr lang="de-CH" sz="16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4481" y="5791200"/>
            <a:ext cx="87630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2"/>
                </a:solidFill>
              </a:rPr>
              <a:t>Statistische Datenanalyse </a:t>
            </a:r>
            <a:r>
              <a:rPr lang="de-CH" sz="1600" b="1" dirty="0" smtClean="0">
                <a:solidFill>
                  <a:prstClr val="black"/>
                </a:solidFill>
              </a:rPr>
              <a:t>eingeschränkt aussagekräftig - Pearson-Korrelation sagt keine Richtung des Einflusses 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b="1" dirty="0" smtClean="0">
                <a:solidFill>
                  <a:prstClr val="black"/>
                </a:solidFill>
              </a:rPr>
              <a:t>Bonferroni-Korrektur </a:t>
            </a:r>
            <a:r>
              <a:rPr lang="de-CH" sz="1600" b="1" dirty="0">
                <a:solidFill>
                  <a:prstClr val="black"/>
                </a:solidFill>
              </a:rPr>
              <a:t>=&gt; </a:t>
            </a:r>
            <a:r>
              <a:rPr lang="de-CH" sz="1600" b="1" dirty="0" smtClean="0">
                <a:solidFill>
                  <a:prstClr val="black"/>
                </a:solidFill>
              </a:rPr>
              <a:t>Steigerung der Wahrscheinlichkeit des </a:t>
            </a:r>
            <a:r>
              <a:rPr lang="el-GR" sz="1600" b="1" dirty="0" smtClean="0">
                <a:solidFill>
                  <a:prstClr val="black"/>
                </a:solidFill>
              </a:rPr>
              <a:t>β-</a:t>
            </a:r>
            <a:r>
              <a:rPr lang="de-CH" sz="1600" b="1" dirty="0" smtClean="0">
                <a:solidFill>
                  <a:prstClr val="black"/>
                </a:solidFill>
              </a:rPr>
              <a:t>Fehlers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8610600" y="1603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12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77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de-CH" sz="2800" b="1" dirty="0" smtClean="0">
                <a:solidFill>
                  <a:schemeClr val="tx2"/>
                </a:solidFill>
              </a:rPr>
              <a:t>10. Fazit</a:t>
            </a:r>
            <a:endParaRPr lang="de-CH" sz="2800" b="1" dirty="0">
              <a:solidFill>
                <a:schemeClr val="tx2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200" y="990600"/>
            <a:ext cx="8915400" cy="56387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 b="1" dirty="0" smtClean="0">
                <a:solidFill>
                  <a:schemeClr val="tx1"/>
                </a:solidFill>
              </a:rPr>
              <a:t>Emotionale Intelligenz und </a:t>
            </a:r>
            <a:r>
              <a:rPr lang="de-CH" sz="2000" b="1" dirty="0">
                <a:solidFill>
                  <a:schemeClr val="tx1"/>
                </a:solidFill>
              </a:rPr>
              <a:t>psychologisches Empowerment </a:t>
            </a:r>
            <a:r>
              <a:rPr lang="de-CH" sz="2000" b="1" dirty="0" smtClean="0">
                <a:solidFill>
                  <a:schemeClr val="tx1"/>
                </a:solidFill>
              </a:rPr>
              <a:t>hängen negativ </a:t>
            </a:r>
            <a:r>
              <a:rPr lang="de-CH" sz="2000" b="1" dirty="0">
                <a:solidFill>
                  <a:schemeClr val="tx1"/>
                </a:solidFill>
              </a:rPr>
              <a:t>mit dem </a:t>
            </a:r>
            <a:r>
              <a:rPr lang="de-CH" sz="2000" b="1" dirty="0" smtClean="0">
                <a:solidFill>
                  <a:schemeClr val="tx1"/>
                </a:solidFill>
              </a:rPr>
              <a:t>Elternstress  der Mütter von Kindern mit depressiver Symptomatik zusammen</a:t>
            </a:r>
          </a:p>
          <a:p>
            <a:endParaRPr lang="de-CH" sz="20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000" b="1" dirty="0">
                <a:solidFill>
                  <a:schemeClr val="tx1"/>
                </a:solidFill>
              </a:rPr>
              <a:t>K</a:t>
            </a:r>
            <a:r>
              <a:rPr lang="de-CH" sz="2000" b="1" dirty="0" smtClean="0">
                <a:solidFill>
                  <a:schemeClr val="tx1"/>
                </a:solidFill>
              </a:rPr>
              <a:t>eine </a:t>
            </a:r>
            <a:r>
              <a:rPr lang="de-CH" sz="2000" b="1" dirty="0">
                <a:solidFill>
                  <a:schemeClr val="tx1"/>
                </a:solidFill>
              </a:rPr>
              <a:t>gleichwertige Rolle </a:t>
            </a:r>
            <a:r>
              <a:rPr lang="de-CH" sz="2000" b="1" dirty="0" smtClean="0">
                <a:solidFill>
                  <a:schemeClr val="tx1"/>
                </a:solidFill>
              </a:rPr>
              <a:t>der </a:t>
            </a:r>
            <a:r>
              <a:rPr lang="de-CH" sz="2000" b="1" dirty="0">
                <a:solidFill>
                  <a:schemeClr val="tx1"/>
                </a:solidFill>
              </a:rPr>
              <a:t>Aspekte der emotionalen Intelligenz und des psychologischen </a:t>
            </a:r>
            <a:r>
              <a:rPr lang="de-CH" sz="2000" b="1" dirty="0" smtClean="0">
                <a:solidFill>
                  <a:schemeClr val="tx1"/>
                </a:solidFill>
              </a:rPr>
              <a:t>Empowerments innerhalb </a:t>
            </a:r>
            <a:r>
              <a:rPr lang="de-CH" sz="2000" b="1" dirty="0">
                <a:solidFill>
                  <a:schemeClr val="tx1"/>
                </a:solidFill>
              </a:rPr>
              <a:t>der </a:t>
            </a:r>
            <a:r>
              <a:rPr lang="de-CH" sz="2000" b="1" dirty="0" smtClean="0">
                <a:solidFill>
                  <a:schemeClr val="tx1"/>
                </a:solidFill>
              </a:rPr>
              <a:t>Gesamtkonstrukte</a:t>
            </a:r>
          </a:p>
          <a:p>
            <a:r>
              <a:rPr lang="de-CH" sz="2000" b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000" b="1" dirty="0" smtClean="0">
                <a:solidFill>
                  <a:schemeClr val="tx1"/>
                </a:solidFill>
              </a:rPr>
              <a:t>Die Beziehungen des Elternstresses mit emotionaler Intelligenz und psychologischem Empowerment hängen vom Qualität der </a:t>
            </a:r>
            <a:r>
              <a:rPr lang="de-CH" sz="2000" b="1" smtClean="0">
                <a:solidFill>
                  <a:schemeClr val="tx1"/>
                </a:solidFill>
              </a:rPr>
              <a:t>Eltern-Kind-Beziehung ab </a:t>
            </a:r>
            <a:r>
              <a:rPr lang="de-CH" sz="2000" b="1" dirty="0" smtClean="0">
                <a:solidFill>
                  <a:schemeClr val="tx1"/>
                </a:solidFill>
              </a:rPr>
              <a:t>– Frage der zukünftigen Forschung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20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000" b="1" dirty="0" smtClean="0">
                <a:solidFill>
                  <a:schemeClr val="tx1"/>
                </a:solidFill>
              </a:rPr>
              <a:t>Indikatoren für dir Reduzierung des Elternstresses wurden identifiziert – Praktischer Wert</a:t>
            </a:r>
          </a:p>
        </p:txBody>
      </p:sp>
      <p:sp>
        <p:nvSpPr>
          <p:cNvPr id="4" name="Rectangle 3"/>
          <p:cNvSpPr/>
          <p:nvPr/>
        </p:nvSpPr>
        <p:spPr>
          <a:xfrm>
            <a:off x="8610600" y="1603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13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7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1816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1600" dirty="0" err="1">
                <a:solidFill>
                  <a:schemeClr val="tx2"/>
                </a:solidFill>
              </a:rPr>
              <a:t>Abidin</a:t>
            </a:r>
            <a:r>
              <a:rPr lang="en-US" sz="1600" dirty="0">
                <a:solidFill>
                  <a:schemeClr val="tx2"/>
                </a:solidFill>
              </a:rPr>
              <a:t>, R. R. (1992). The Determinants of parenting behavior. Journal of Clinical </a:t>
            </a:r>
            <a:r>
              <a:rPr lang="en-US" sz="1600" dirty="0" smtClean="0">
                <a:solidFill>
                  <a:schemeClr val="tx2"/>
                </a:solidFill>
              </a:rPr>
              <a:t>Child Psychology</a:t>
            </a:r>
            <a:r>
              <a:rPr lang="en-US" sz="1600" dirty="0">
                <a:solidFill>
                  <a:schemeClr val="tx2"/>
                </a:solidFill>
              </a:rPr>
              <a:t>, 21(4), 407–412. </a:t>
            </a:r>
            <a:r>
              <a:rPr lang="en-US" sz="1600" dirty="0">
                <a:solidFill>
                  <a:schemeClr val="tx2"/>
                </a:solidFill>
                <a:hlinkClick r:id="rId2"/>
              </a:rPr>
              <a:t>https://</a:t>
            </a:r>
            <a:r>
              <a:rPr lang="en-US" sz="1600" dirty="0" err="1" smtClean="0">
                <a:solidFill>
                  <a:schemeClr val="tx2"/>
                </a:solidFill>
                <a:hlinkClick r:id="rId2"/>
              </a:rPr>
              <a:t>doi.org</a:t>
            </a:r>
            <a:r>
              <a:rPr lang="en-US" sz="1600" dirty="0" smtClean="0">
                <a:solidFill>
                  <a:schemeClr val="tx2"/>
                </a:solidFill>
                <a:hlinkClick r:id="rId2"/>
              </a:rPr>
              <a:t>/10.1207/s15374424jccp2104_12</a:t>
            </a:r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600" dirty="0" err="1" smtClean="0">
                <a:solidFill>
                  <a:schemeClr val="tx2"/>
                </a:solidFill>
              </a:rPr>
              <a:t>Bayot</a:t>
            </a:r>
            <a:r>
              <a:rPr lang="en-US" sz="1600" dirty="0">
                <a:solidFill>
                  <a:schemeClr val="tx2"/>
                </a:solidFill>
              </a:rPr>
              <a:t>, M., </a:t>
            </a:r>
            <a:r>
              <a:rPr lang="en-US" sz="1600" dirty="0" err="1">
                <a:solidFill>
                  <a:schemeClr val="tx2"/>
                </a:solidFill>
              </a:rPr>
              <a:t>Roskam</a:t>
            </a:r>
            <a:r>
              <a:rPr lang="en-US" sz="1600" dirty="0">
                <a:solidFill>
                  <a:schemeClr val="tx2"/>
                </a:solidFill>
              </a:rPr>
              <a:t>, I., </a:t>
            </a:r>
            <a:r>
              <a:rPr lang="en-US" sz="1600" dirty="0" err="1">
                <a:solidFill>
                  <a:schemeClr val="tx2"/>
                </a:solidFill>
              </a:rPr>
              <a:t>Gallée</a:t>
            </a:r>
            <a:r>
              <a:rPr lang="en-US" sz="1600" dirty="0">
                <a:solidFill>
                  <a:schemeClr val="tx2"/>
                </a:solidFill>
              </a:rPr>
              <a:t>, L. &amp; </a:t>
            </a:r>
            <a:r>
              <a:rPr lang="en-US" sz="1600" dirty="0" err="1">
                <a:solidFill>
                  <a:schemeClr val="tx2"/>
                </a:solidFill>
              </a:rPr>
              <a:t>Mikolajczak</a:t>
            </a:r>
            <a:r>
              <a:rPr lang="en-US" sz="1600" dirty="0">
                <a:solidFill>
                  <a:schemeClr val="tx2"/>
                </a:solidFill>
              </a:rPr>
              <a:t>, M. (2021). When emotional </a:t>
            </a:r>
            <a:r>
              <a:rPr lang="en-US" sz="1600" dirty="0" smtClean="0">
                <a:solidFill>
                  <a:schemeClr val="tx2"/>
                </a:solidFill>
              </a:rPr>
              <a:t>intelligence backfires</a:t>
            </a:r>
            <a:r>
              <a:rPr lang="en-US" sz="1600" dirty="0">
                <a:solidFill>
                  <a:schemeClr val="tx2"/>
                </a:solidFill>
              </a:rPr>
              <a:t>. Journal of Individual Differences, 42(1), </a:t>
            </a:r>
            <a:r>
              <a:rPr lang="en-US" sz="1600" dirty="0" smtClean="0">
                <a:solidFill>
                  <a:schemeClr val="tx2"/>
                </a:solidFill>
              </a:rPr>
              <a:t>1–8. </a:t>
            </a:r>
            <a:r>
              <a:rPr lang="en-US" sz="1600" dirty="0" smtClean="0">
                <a:solidFill>
                  <a:schemeClr val="tx2"/>
                </a:solidFill>
                <a:hlinkClick r:id="rId3"/>
              </a:rPr>
              <a:t>https</a:t>
            </a:r>
            <a:r>
              <a:rPr lang="en-US" sz="1600" dirty="0">
                <a:solidFill>
                  <a:schemeClr val="tx2"/>
                </a:solidFill>
                <a:hlinkClick r:id="rId3"/>
              </a:rPr>
              <a:t>://</a:t>
            </a:r>
            <a:r>
              <a:rPr lang="en-US" sz="1600" dirty="0" err="1" smtClean="0">
                <a:solidFill>
                  <a:schemeClr val="tx2"/>
                </a:solidFill>
                <a:hlinkClick r:id="rId3"/>
              </a:rPr>
              <a:t>doi.org</a:t>
            </a:r>
            <a:r>
              <a:rPr lang="en-US" sz="1600" dirty="0" smtClean="0">
                <a:solidFill>
                  <a:schemeClr val="tx2"/>
                </a:solidFill>
                <a:hlinkClick r:id="rId3"/>
              </a:rPr>
              <a:t>/10.1027/1614-0001/a000324</a:t>
            </a:r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Bode, A. A., George, M. W., </a:t>
            </a:r>
            <a:r>
              <a:rPr lang="en-US" sz="1600" dirty="0" err="1">
                <a:solidFill>
                  <a:schemeClr val="tx2"/>
                </a:solidFill>
              </a:rPr>
              <a:t>Weist</a:t>
            </a:r>
            <a:r>
              <a:rPr lang="en-US" sz="1600" dirty="0">
                <a:solidFill>
                  <a:schemeClr val="tx2"/>
                </a:solidFill>
              </a:rPr>
              <a:t>, M. D., Stephan, S. H., Lever, N. &amp; </a:t>
            </a:r>
            <a:r>
              <a:rPr lang="en-US" sz="1600" dirty="0" err="1">
                <a:solidFill>
                  <a:schemeClr val="tx2"/>
                </a:solidFill>
              </a:rPr>
              <a:t>Youngstrom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smtClean="0">
                <a:solidFill>
                  <a:schemeClr val="tx2"/>
                </a:solidFill>
              </a:rPr>
              <a:t>E. A</a:t>
            </a:r>
            <a:r>
              <a:rPr lang="en-US" sz="1600" dirty="0">
                <a:solidFill>
                  <a:schemeClr val="tx2"/>
                </a:solidFill>
              </a:rPr>
              <a:t>. (2016). The impact of parent empowerment in children’s mental health </a:t>
            </a:r>
            <a:r>
              <a:rPr lang="en-US" sz="1600" dirty="0" smtClean="0">
                <a:solidFill>
                  <a:schemeClr val="tx2"/>
                </a:solidFill>
              </a:rPr>
              <a:t>services on </a:t>
            </a:r>
            <a:r>
              <a:rPr lang="en-US" sz="1600" dirty="0">
                <a:solidFill>
                  <a:schemeClr val="tx2"/>
                </a:solidFill>
              </a:rPr>
              <a:t>parenting stress. Journal of Child and Family Studies, 25(10), </a:t>
            </a:r>
            <a:r>
              <a:rPr lang="en-US" sz="1600" dirty="0" smtClean="0">
                <a:solidFill>
                  <a:schemeClr val="tx2"/>
                </a:solidFill>
              </a:rPr>
              <a:t>3044–3055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r>
              <a:rPr lang="en-US" sz="1600" dirty="0">
                <a:solidFill>
                  <a:schemeClr val="tx2"/>
                </a:solidFill>
                <a:hlinkClick r:id="rId4"/>
              </a:rPr>
              <a:t>https://</a:t>
            </a:r>
            <a:r>
              <a:rPr lang="en-US" sz="1600" dirty="0" err="1" smtClean="0">
                <a:solidFill>
                  <a:schemeClr val="tx2"/>
                </a:solidFill>
                <a:hlinkClick r:id="rId4"/>
              </a:rPr>
              <a:t>doi.org</a:t>
            </a:r>
            <a:r>
              <a:rPr lang="en-US" sz="1600" dirty="0" smtClean="0">
                <a:solidFill>
                  <a:schemeClr val="tx2"/>
                </a:solidFill>
                <a:hlinkClick r:id="rId4"/>
              </a:rPr>
              <a:t>/10.1007/s10826-016-0462-1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</a:p>
          <a:p>
            <a:r>
              <a:rPr lang="de-CH" sz="1600" dirty="0" err="1">
                <a:solidFill>
                  <a:schemeClr val="tx2"/>
                </a:solidFill>
              </a:rPr>
              <a:t>Bowlby</a:t>
            </a:r>
            <a:r>
              <a:rPr lang="de-CH" sz="1600" dirty="0">
                <a:solidFill>
                  <a:schemeClr val="tx2"/>
                </a:solidFill>
              </a:rPr>
              <a:t>, J. (2015). Bindung (K. E. Grossmann, Übersetz.). In K. </a:t>
            </a:r>
            <a:r>
              <a:rPr lang="de-CH" sz="1600" dirty="0" err="1">
                <a:solidFill>
                  <a:schemeClr val="tx2"/>
                </a:solidFill>
              </a:rPr>
              <a:t>E.Grossmann</a:t>
            </a:r>
            <a:r>
              <a:rPr lang="de-CH" sz="1600" dirty="0">
                <a:solidFill>
                  <a:schemeClr val="tx2"/>
                </a:solidFill>
              </a:rPr>
              <a:t> &amp; </a:t>
            </a:r>
            <a:r>
              <a:rPr lang="de-CH" sz="1600" dirty="0" smtClean="0">
                <a:solidFill>
                  <a:schemeClr val="tx2"/>
                </a:solidFill>
              </a:rPr>
              <a:t>K. Grossmann </a:t>
            </a:r>
            <a:r>
              <a:rPr lang="de-CH" sz="1600" dirty="0">
                <a:solidFill>
                  <a:schemeClr val="tx2"/>
                </a:solidFill>
              </a:rPr>
              <a:t>(2015). Bindung und menschliche Entwicklung: John </a:t>
            </a:r>
            <a:r>
              <a:rPr lang="de-CH" sz="1600" dirty="0" err="1">
                <a:solidFill>
                  <a:schemeClr val="tx2"/>
                </a:solidFill>
              </a:rPr>
              <a:t>Bowlby</a:t>
            </a:r>
            <a:r>
              <a:rPr lang="de-CH" sz="1600" dirty="0">
                <a:solidFill>
                  <a:schemeClr val="tx2"/>
                </a:solidFill>
              </a:rPr>
              <a:t>, </a:t>
            </a:r>
            <a:r>
              <a:rPr lang="de-CH" sz="1600" dirty="0" smtClean="0">
                <a:solidFill>
                  <a:schemeClr val="tx2"/>
                </a:solidFill>
              </a:rPr>
              <a:t>Mary </a:t>
            </a:r>
            <a:r>
              <a:rPr lang="de-CH" sz="1600" dirty="0" err="1" smtClean="0">
                <a:solidFill>
                  <a:schemeClr val="tx2"/>
                </a:solidFill>
              </a:rPr>
              <a:t>Ainsworth</a:t>
            </a:r>
            <a:r>
              <a:rPr lang="de-CH" sz="1600" dirty="0" smtClean="0">
                <a:solidFill>
                  <a:schemeClr val="tx2"/>
                </a:solidFill>
              </a:rPr>
              <a:t> </a:t>
            </a:r>
            <a:r>
              <a:rPr lang="de-CH" sz="1600" dirty="0">
                <a:solidFill>
                  <a:schemeClr val="tx2"/>
                </a:solidFill>
              </a:rPr>
              <a:t>und die Grundlagen der Bindungstheorie (7 Aufl., 22-26). </a:t>
            </a:r>
            <a:r>
              <a:rPr lang="de-CH" sz="1600" dirty="0" smtClean="0">
                <a:solidFill>
                  <a:schemeClr val="tx2"/>
                </a:solidFill>
              </a:rPr>
              <a:t>Klett-Cotta (Originalarbeit </a:t>
            </a:r>
            <a:r>
              <a:rPr lang="de-CH" sz="1600" dirty="0">
                <a:solidFill>
                  <a:schemeClr val="tx2"/>
                </a:solidFill>
              </a:rPr>
              <a:t>publiziert 1987)</a:t>
            </a:r>
            <a:endParaRPr lang="en-US" sz="1600" dirty="0" smtClean="0">
              <a:solidFill>
                <a:schemeClr val="tx2"/>
              </a:solidFill>
            </a:endParaRPr>
          </a:p>
          <a:p>
            <a:r>
              <a:rPr lang="de-CH" sz="1600" dirty="0" err="1">
                <a:solidFill>
                  <a:schemeClr val="tx2"/>
                </a:solidFill>
              </a:rPr>
              <a:t>Deater‐Deckard</a:t>
            </a:r>
            <a:r>
              <a:rPr lang="de-CH" sz="1600" dirty="0">
                <a:solidFill>
                  <a:schemeClr val="tx2"/>
                </a:solidFill>
              </a:rPr>
              <a:t>, K. (2004). </a:t>
            </a:r>
            <a:r>
              <a:rPr lang="de-CH" sz="1600" dirty="0" err="1">
                <a:solidFill>
                  <a:schemeClr val="tx2"/>
                </a:solidFill>
              </a:rPr>
              <a:t>Parenting</a:t>
            </a:r>
            <a:r>
              <a:rPr lang="de-CH" sz="1600" dirty="0">
                <a:solidFill>
                  <a:schemeClr val="tx2"/>
                </a:solidFill>
              </a:rPr>
              <a:t> stress.</a:t>
            </a:r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Goleman</a:t>
            </a:r>
            <a:r>
              <a:rPr lang="en-US" sz="1600" dirty="0">
                <a:solidFill>
                  <a:schemeClr val="tx2"/>
                </a:solidFill>
              </a:rPr>
              <a:t>, D. (2005). Emotional intelligence: Why It Can Matter More Than IQ. Bantam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Grote, N. K., Bledsoe, S. E., Larkin, J., Lemay, E. P. &amp; Brown, C. (2007). Stress Exposure and Depression in Disadvantaged Women: The Protective Effects of Optimism and Perceived Control. Social Work Research, 31(1), 19–33. </a:t>
            </a:r>
            <a:r>
              <a:rPr lang="de-CH" sz="1600" dirty="0" smtClean="0">
                <a:solidFill>
                  <a:schemeClr val="tx2"/>
                </a:solidFill>
                <a:hlinkClick r:id="rId5"/>
              </a:rPr>
              <a:t>https://</a:t>
            </a:r>
            <a:r>
              <a:rPr lang="de-CH" sz="1600" dirty="0" err="1" smtClean="0">
                <a:solidFill>
                  <a:schemeClr val="tx2"/>
                </a:solidFill>
                <a:hlinkClick r:id="rId5"/>
              </a:rPr>
              <a:t>doi.org</a:t>
            </a:r>
            <a:r>
              <a:rPr lang="de-CH" sz="1600" dirty="0" smtClean="0">
                <a:solidFill>
                  <a:schemeClr val="tx2"/>
                </a:solidFill>
                <a:hlinkClick r:id="rId5"/>
              </a:rPr>
              <a:t>/10.1093/</a:t>
            </a:r>
            <a:r>
              <a:rPr lang="de-CH" sz="1600" dirty="0" err="1" smtClean="0">
                <a:solidFill>
                  <a:schemeClr val="tx2"/>
                </a:solidFill>
                <a:hlinkClick r:id="rId5"/>
              </a:rPr>
              <a:t>swr</a:t>
            </a:r>
            <a:r>
              <a:rPr lang="de-CH" sz="1600" dirty="0" smtClean="0">
                <a:solidFill>
                  <a:schemeClr val="tx2"/>
                </a:solidFill>
                <a:hlinkClick r:id="rId5"/>
              </a:rPr>
              <a:t>/31.1.19</a:t>
            </a:r>
            <a:r>
              <a:rPr lang="de-CH" sz="1600" dirty="0" smtClean="0">
                <a:solidFill>
                  <a:schemeClr val="tx2"/>
                </a:solidFill>
              </a:rPr>
              <a:t> </a:t>
            </a:r>
          </a:p>
          <a:p>
            <a:r>
              <a:rPr lang="de-CH" sz="1600" dirty="0" err="1">
                <a:solidFill>
                  <a:schemeClr val="tx2"/>
                </a:solidFill>
              </a:rPr>
              <a:t>Herriger</a:t>
            </a:r>
            <a:r>
              <a:rPr lang="de-CH" sz="1600" dirty="0">
                <a:solidFill>
                  <a:schemeClr val="tx2"/>
                </a:solidFill>
              </a:rPr>
              <a:t>, N. (2019). Empowerment in der sozialen Arbeit: Eine Einführung. Kohlhammer.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de-CH" sz="2800" b="1" dirty="0" smtClean="0">
                <a:solidFill>
                  <a:schemeClr val="tx2"/>
                </a:solidFill>
              </a:rPr>
              <a:t>11.1. Literatur</a:t>
            </a:r>
            <a:endParaRPr lang="de-CH" sz="28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10600" y="18419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14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8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 smtClean="0">
              <a:solidFill>
                <a:schemeClr val="tx2"/>
              </a:solidFill>
            </a:endParaRPr>
          </a:p>
          <a:p>
            <a:endParaRPr lang="de-CH" sz="1800" dirty="0">
              <a:solidFill>
                <a:schemeClr val="tx2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1624" y="1143000"/>
            <a:ext cx="8534400" cy="5562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>
                <a:solidFill>
                  <a:schemeClr val="tx2"/>
                </a:solidFill>
              </a:rPr>
              <a:t>Himmer-Gurdan</a:t>
            </a:r>
            <a:r>
              <a:rPr lang="en-US" sz="1600" dirty="0">
                <a:solidFill>
                  <a:schemeClr val="tx2"/>
                </a:solidFill>
              </a:rPr>
              <a:t>, S., (2023). STARC-5. </a:t>
            </a:r>
            <a:r>
              <a:rPr lang="en-US" sz="1600" dirty="0" err="1">
                <a:solidFill>
                  <a:schemeClr val="tx2"/>
                </a:solidFill>
              </a:rPr>
              <a:t>Fragebogen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für</a:t>
            </a:r>
            <a:r>
              <a:rPr lang="en-US" sz="1600" dirty="0">
                <a:solidFill>
                  <a:schemeClr val="tx2"/>
                </a:solidFill>
              </a:rPr>
              <a:t> Empowerment und </a:t>
            </a:r>
            <a:r>
              <a:rPr lang="en-US" sz="1600" dirty="0" err="1">
                <a:solidFill>
                  <a:schemeClr val="tx2"/>
                </a:solidFill>
              </a:rPr>
              <a:t>Resilienz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nach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Himmer-Gurdan</a:t>
            </a:r>
            <a:r>
              <a:rPr lang="en-US" sz="1600" dirty="0">
                <a:solidFill>
                  <a:schemeClr val="tx2"/>
                </a:solidFill>
              </a:rPr>
              <a:t>: </a:t>
            </a:r>
            <a:r>
              <a:rPr lang="en-US" sz="1600" dirty="0" err="1">
                <a:solidFill>
                  <a:schemeClr val="tx2"/>
                </a:solidFill>
              </a:rPr>
              <a:t>Verfahrensdokumentation</a:t>
            </a:r>
            <a:r>
              <a:rPr lang="en-US" sz="1600" dirty="0">
                <a:solidFill>
                  <a:schemeClr val="tx2"/>
                </a:solidFill>
              </a:rPr>
              <a:t>. In Leibniz-</a:t>
            </a:r>
            <a:r>
              <a:rPr lang="en-US" sz="1600" dirty="0" err="1">
                <a:solidFill>
                  <a:schemeClr val="tx2"/>
                </a:solidFill>
              </a:rPr>
              <a:t>Institut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für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Psychologie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ZPID</a:t>
            </a:r>
            <a:r>
              <a:rPr lang="en-US" sz="1600" dirty="0">
                <a:solidFill>
                  <a:schemeClr val="tx2"/>
                </a:solidFill>
              </a:rPr>
              <a:t>) (</a:t>
            </a:r>
            <a:r>
              <a:rPr lang="en-US" sz="1600" dirty="0" err="1">
                <a:solidFill>
                  <a:schemeClr val="tx2"/>
                </a:solidFill>
              </a:rPr>
              <a:t>Hrsg</a:t>
            </a:r>
            <a:r>
              <a:rPr lang="en-US" sz="1600" dirty="0">
                <a:solidFill>
                  <a:schemeClr val="tx2"/>
                </a:solidFill>
              </a:rPr>
              <a:t>.), Open Test Archive. </a:t>
            </a:r>
            <a:r>
              <a:rPr lang="en-US" sz="1600" dirty="0" err="1">
                <a:solidFill>
                  <a:schemeClr val="tx2"/>
                </a:solidFill>
              </a:rPr>
              <a:t>ZPID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</a:p>
          <a:p>
            <a:r>
              <a:rPr lang="en-US" sz="1600" dirty="0">
                <a:solidFill>
                  <a:schemeClr val="tx2"/>
                </a:solidFill>
              </a:rPr>
              <a:t>Lazarus, R. S. &amp; Folkman, S. (1984). Stress: Appraisal and Coping. Springer Publishing.</a:t>
            </a:r>
          </a:p>
          <a:p>
            <a:r>
              <a:rPr lang="de-CH" sz="1600" dirty="0" err="1">
                <a:solidFill>
                  <a:schemeClr val="tx2"/>
                </a:solidFill>
              </a:rPr>
              <a:t>Mikolajczak</a:t>
            </a:r>
            <a:r>
              <a:rPr lang="de-CH" sz="1600" dirty="0">
                <a:solidFill>
                  <a:schemeClr val="tx2"/>
                </a:solidFill>
              </a:rPr>
              <a:t>, M., Roy, E., </a:t>
            </a:r>
            <a:r>
              <a:rPr lang="de-CH" sz="1600" dirty="0" err="1">
                <a:solidFill>
                  <a:schemeClr val="tx2"/>
                </a:solidFill>
              </a:rPr>
              <a:t>Luminet</a:t>
            </a:r>
            <a:r>
              <a:rPr lang="de-CH" sz="1600" dirty="0">
                <a:solidFill>
                  <a:schemeClr val="tx2"/>
                </a:solidFill>
              </a:rPr>
              <a:t>, O., </a:t>
            </a:r>
            <a:r>
              <a:rPr lang="de-CH" sz="1600" dirty="0" err="1">
                <a:solidFill>
                  <a:schemeClr val="tx2"/>
                </a:solidFill>
              </a:rPr>
              <a:t>Fillée</a:t>
            </a:r>
            <a:r>
              <a:rPr lang="de-CH" sz="1600" dirty="0">
                <a:solidFill>
                  <a:schemeClr val="tx2"/>
                </a:solidFill>
              </a:rPr>
              <a:t>, C. &amp; De </a:t>
            </a:r>
            <a:r>
              <a:rPr lang="de-CH" sz="1600" dirty="0" err="1">
                <a:solidFill>
                  <a:schemeClr val="tx2"/>
                </a:solidFill>
              </a:rPr>
              <a:t>Timary</a:t>
            </a:r>
            <a:r>
              <a:rPr lang="de-CH" sz="1600" dirty="0">
                <a:solidFill>
                  <a:schemeClr val="tx2"/>
                </a:solidFill>
              </a:rPr>
              <a:t>, P. (2007). The </a:t>
            </a:r>
            <a:r>
              <a:rPr lang="de-CH" sz="1600" dirty="0" err="1" smtClean="0">
                <a:solidFill>
                  <a:schemeClr val="tx2"/>
                </a:solidFill>
              </a:rPr>
              <a:t>moderating</a:t>
            </a:r>
            <a:r>
              <a:rPr lang="de-CH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impact </a:t>
            </a:r>
            <a:r>
              <a:rPr lang="en-US" sz="1600" dirty="0">
                <a:solidFill>
                  <a:schemeClr val="tx2"/>
                </a:solidFill>
              </a:rPr>
              <a:t>of emotional intelligence on free cortisol responses to stress. </a:t>
            </a:r>
            <a:r>
              <a:rPr lang="en-US" sz="1600" dirty="0" err="1" smtClean="0">
                <a:solidFill>
                  <a:schemeClr val="tx2"/>
                </a:solidFill>
              </a:rPr>
              <a:t>Psy</a:t>
            </a:r>
            <a:r>
              <a:rPr lang="de-CH" sz="1600" dirty="0" err="1" smtClean="0">
                <a:solidFill>
                  <a:schemeClr val="tx2"/>
                </a:solidFill>
              </a:rPr>
              <a:t>choneuroendocrinology</a:t>
            </a:r>
            <a:r>
              <a:rPr lang="de-CH" sz="1600" dirty="0">
                <a:solidFill>
                  <a:schemeClr val="tx2"/>
                </a:solidFill>
              </a:rPr>
              <a:t>, 32(8–10), </a:t>
            </a:r>
            <a:r>
              <a:rPr lang="de-CH" sz="1600" dirty="0" smtClean="0">
                <a:solidFill>
                  <a:schemeClr val="tx2"/>
                </a:solidFill>
              </a:rPr>
              <a:t>1000–1012. </a:t>
            </a:r>
            <a:r>
              <a:rPr lang="de-CH" sz="1600" dirty="0" smtClean="0">
                <a:solidFill>
                  <a:schemeClr val="tx2"/>
                </a:solidFill>
                <a:hlinkClick r:id="rId2"/>
              </a:rPr>
              <a:t>https</a:t>
            </a:r>
            <a:r>
              <a:rPr lang="de-CH" sz="1600" dirty="0">
                <a:solidFill>
                  <a:schemeClr val="tx2"/>
                </a:solidFill>
                <a:hlinkClick r:id="rId2"/>
              </a:rPr>
              <a:t>://</a:t>
            </a:r>
            <a:r>
              <a:rPr lang="de-CH" sz="1600" dirty="0" err="1" smtClean="0">
                <a:solidFill>
                  <a:schemeClr val="tx2"/>
                </a:solidFill>
                <a:hlinkClick r:id="rId2"/>
              </a:rPr>
              <a:t>doi.org</a:t>
            </a:r>
            <a:r>
              <a:rPr lang="de-CH" sz="1600" dirty="0" smtClean="0">
                <a:solidFill>
                  <a:schemeClr val="tx2"/>
                </a:solidFill>
                <a:hlinkClick r:id="rId2"/>
              </a:rPr>
              <a:t>/10.1016/j.psyneuen.2007.07.009</a:t>
            </a:r>
            <a:r>
              <a:rPr lang="de-CH" sz="1600" dirty="0" smtClean="0">
                <a:solidFill>
                  <a:schemeClr val="tx2"/>
                </a:solidFill>
              </a:rPr>
              <a:t>  </a:t>
            </a:r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600" dirty="0" err="1" smtClean="0">
                <a:solidFill>
                  <a:schemeClr val="tx2"/>
                </a:solidFill>
              </a:rPr>
              <a:t>Mohammadi</a:t>
            </a:r>
            <a:r>
              <a:rPr lang="en-US" sz="1600" dirty="0">
                <a:solidFill>
                  <a:schemeClr val="tx2"/>
                </a:solidFill>
              </a:rPr>
              <a:t>, F. &amp; </a:t>
            </a:r>
            <a:r>
              <a:rPr lang="en-US" sz="1600" dirty="0" err="1">
                <a:solidFill>
                  <a:schemeClr val="tx2"/>
                </a:solidFill>
              </a:rPr>
              <a:t>ShoaaKazemi</a:t>
            </a:r>
            <a:r>
              <a:rPr lang="en-US" sz="1600" dirty="0">
                <a:solidFill>
                  <a:schemeClr val="tx2"/>
                </a:solidFill>
              </a:rPr>
              <a:t>, M. (2022). The relationship between emotional </a:t>
            </a:r>
            <a:r>
              <a:rPr lang="en-US" sz="1600" dirty="0" smtClean="0">
                <a:solidFill>
                  <a:schemeClr val="tx2"/>
                </a:solidFill>
              </a:rPr>
              <a:t>intelligence and </a:t>
            </a:r>
            <a:r>
              <a:rPr lang="en-US" sz="1600" dirty="0">
                <a:solidFill>
                  <a:schemeClr val="tx2"/>
                </a:solidFill>
              </a:rPr>
              <a:t>parental stress management during the COVID‐19 pandemic. </a:t>
            </a:r>
            <a:r>
              <a:rPr lang="en-US" sz="1600" dirty="0" smtClean="0">
                <a:solidFill>
                  <a:schemeClr val="tx2"/>
                </a:solidFill>
              </a:rPr>
              <a:t>Brain and </a:t>
            </a:r>
            <a:r>
              <a:rPr lang="en-US" sz="1600" dirty="0">
                <a:solidFill>
                  <a:schemeClr val="tx2"/>
                </a:solidFill>
              </a:rPr>
              <a:t>behavior, 12(8). </a:t>
            </a:r>
            <a:r>
              <a:rPr lang="en-US" sz="1600" dirty="0">
                <a:solidFill>
                  <a:schemeClr val="tx2"/>
                </a:solidFill>
                <a:hlinkClick r:id="rId3"/>
              </a:rPr>
              <a:t>https://</a:t>
            </a:r>
            <a:r>
              <a:rPr lang="en-US" sz="1600" dirty="0" err="1" smtClean="0">
                <a:solidFill>
                  <a:schemeClr val="tx2"/>
                </a:solidFill>
                <a:hlinkClick r:id="rId3"/>
              </a:rPr>
              <a:t>doi.org</a:t>
            </a:r>
            <a:r>
              <a:rPr lang="en-US" sz="1600" dirty="0" smtClean="0">
                <a:solidFill>
                  <a:schemeClr val="tx2"/>
                </a:solidFill>
                <a:hlinkClick r:id="rId3"/>
              </a:rPr>
              <a:t>/10.1002/brb3.2692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endParaRPr lang="de-CH" sz="1600" dirty="0" smtClean="0">
              <a:solidFill>
                <a:schemeClr val="tx2"/>
              </a:solidFill>
            </a:endParaRPr>
          </a:p>
          <a:p>
            <a:r>
              <a:rPr lang="de-CH" sz="1600" dirty="0" err="1" smtClean="0">
                <a:solidFill>
                  <a:schemeClr val="tx2"/>
                </a:solidFill>
              </a:rPr>
              <a:t>Pinquart</a:t>
            </a:r>
            <a:r>
              <a:rPr lang="de-CH" sz="1600" dirty="0">
                <a:solidFill>
                  <a:schemeClr val="tx2"/>
                </a:solidFill>
              </a:rPr>
              <a:t>, M. (2021). Elternstress. In M. A. Wirtz (Hrsg.), Dorsch - Lexikon der Psychologie. (20. Aufl., 499). </a:t>
            </a:r>
            <a:r>
              <a:rPr lang="de-CH" sz="1600" dirty="0" err="1">
                <a:solidFill>
                  <a:schemeClr val="tx2"/>
                </a:solidFill>
              </a:rPr>
              <a:t>Hogrefe</a:t>
            </a:r>
            <a:r>
              <a:rPr lang="de-CH" sz="1600" dirty="0" smtClean="0">
                <a:solidFill>
                  <a:schemeClr val="tx2"/>
                </a:solidFill>
              </a:rPr>
              <a:t>.</a:t>
            </a:r>
          </a:p>
          <a:p>
            <a:r>
              <a:rPr lang="de-CH" sz="1600" dirty="0">
                <a:solidFill>
                  <a:schemeClr val="tx2"/>
                </a:solidFill>
              </a:rPr>
              <a:t>Rindermann., H. (2021). Emotionale Intelligenz. In M. A. Wirtz (Hrsg.), Dorsch – Lexikon der Psychologie. (20. Aufl., 865-866). </a:t>
            </a:r>
            <a:r>
              <a:rPr lang="de-CH" sz="1600" dirty="0" err="1">
                <a:solidFill>
                  <a:schemeClr val="tx2"/>
                </a:solidFill>
              </a:rPr>
              <a:t>Hogrefe</a:t>
            </a:r>
            <a:r>
              <a:rPr lang="de-CH" sz="1600" dirty="0" smtClean="0">
                <a:solidFill>
                  <a:schemeClr val="tx2"/>
                </a:solidFill>
              </a:rPr>
              <a:t>.</a:t>
            </a:r>
          </a:p>
          <a:p>
            <a:r>
              <a:rPr lang="en-US" sz="1600" dirty="0" err="1">
                <a:solidFill>
                  <a:schemeClr val="tx2"/>
                </a:solidFill>
              </a:rPr>
              <a:t>Salovey</a:t>
            </a:r>
            <a:r>
              <a:rPr lang="en-US" sz="1600" dirty="0">
                <a:solidFill>
                  <a:schemeClr val="tx2"/>
                </a:solidFill>
              </a:rPr>
              <a:t>, P. &amp; Mayer, J. D. (2004). Emotional intelligence. Imagination, Cognition, and Personality. In P. </a:t>
            </a:r>
            <a:r>
              <a:rPr lang="en-US" sz="1600" dirty="0" err="1">
                <a:solidFill>
                  <a:schemeClr val="tx2"/>
                </a:solidFill>
              </a:rPr>
              <a:t>Salovey</a:t>
            </a:r>
            <a:r>
              <a:rPr lang="en-US" sz="1600" dirty="0">
                <a:solidFill>
                  <a:schemeClr val="tx2"/>
                </a:solidFill>
              </a:rPr>
              <a:t>, M. A. Brackett &amp; J. D. Mayer (</a:t>
            </a:r>
            <a:r>
              <a:rPr lang="en-US" sz="1600" dirty="0" err="1">
                <a:solidFill>
                  <a:schemeClr val="tx2"/>
                </a:solidFill>
              </a:rPr>
              <a:t>Hrsg</a:t>
            </a:r>
            <a:r>
              <a:rPr lang="en-US" sz="1600" dirty="0">
                <a:solidFill>
                  <a:schemeClr val="tx2"/>
                </a:solidFill>
              </a:rPr>
              <a:t>.), Emotional intelligence: Key Readings on the Mayer and </a:t>
            </a:r>
            <a:r>
              <a:rPr lang="en-US" sz="1600" dirty="0" err="1">
                <a:solidFill>
                  <a:schemeClr val="tx2"/>
                </a:solidFill>
              </a:rPr>
              <a:t>Salovey</a:t>
            </a:r>
            <a:r>
              <a:rPr lang="en-US" sz="1600" dirty="0">
                <a:solidFill>
                  <a:schemeClr val="tx2"/>
                </a:solidFill>
              </a:rPr>
              <a:t> Model. (1. </a:t>
            </a:r>
            <a:r>
              <a:rPr lang="en-US" sz="1600" dirty="0" err="1">
                <a:solidFill>
                  <a:schemeClr val="tx2"/>
                </a:solidFill>
              </a:rPr>
              <a:t>Aufl</a:t>
            </a:r>
            <a:r>
              <a:rPr lang="en-US" sz="1600" dirty="0">
                <a:solidFill>
                  <a:schemeClr val="tx2"/>
                </a:solidFill>
              </a:rPr>
              <a:t>., 1-27). National Professional Resources Inc. /Dude Publishing. (</a:t>
            </a:r>
            <a:r>
              <a:rPr lang="en-US" sz="1600" dirty="0" err="1">
                <a:solidFill>
                  <a:schemeClr val="tx2"/>
                </a:solidFill>
              </a:rPr>
              <a:t>Originalarbeit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veröffentlicht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im</a:t>
            </a:r>
            <a:r>
              <a:rPr lang="en-US" sz="1600" dirty="0">
                <a:solidFill>
                  <a:schemeClr val="tx2"/>
                </a:solidFill>
              </a:rPr>
              <a:t> 1990)</a:t>
            </a:r>
          </a:p>
          <a:p>
            <a:endParaRPr lang="de-CH" sz="1800" dirty="0" smtClean="0">
              <a:solidFill>
                <a:schemeClr val="tx2"/>
              </a:solidFill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457200" y="274638"/>
            <a:ext cx="8229600" cy="6397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2800" b="1" dirty="0" smtClean="0">
                <a:solidFill>
                  <a:schemeClr val="tx2"/>
                </a:solidFill>
              </a:rPr>
              <a:t>11.2. Literatur</a:t>
            </a:r>
            <a:endParaRPr lang="de-CH" sz="28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10600" y="170551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15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9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 smtClean="0">
              <a:solidFill>
                <a:srgbClr val="1F497D"/>
              </a:solidFill>
            </a:endParaRPr>
          </a:p>
          <a:p>
            <a:endParaRPr lang="de-CH" sz="1800" dirty="0">
              <a:solidFill>
                <a:srgbClr val="1F497D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19200"/>
            <a:ext cx="8534400" cy="5486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CH" sz="1800" dirty="0">
              <a:solidFill>
                <a:srgbClr val="1F497D"/>
              </a:solidFill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457200" y="274638"/>
            <a:ext cx="8229600" cy="6397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2800" b="1" dirty="0" smtClean="0">
                <a:solidFill>
                  <a:srgbClr val="1F497D"/>
                </a:solidFill>
              </a:rPr>
              <a:t>11.3. Literatur</a:t>
            </a:r>
            <a:endParaRPr lang="de-CH" sz="2800" b="1" dirty="0">
              <a:solidFill>
                <a:srgbClr val="1F497D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90600"/>
            <a:ext cx="87630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>
                <a:solidFill>
                  <a:schemeClr val="tx2"/>
                </a:solidFill>
              </a:rPr>
              <a:t>Schermuly</a:t>
            </a:r>
            <a:r>
              <a:rPr lang="en-US" sz="1600" dirty="0">
                <a:solidFill>
                  <a:schemeClr val="tx2"/>
                </a:solidFill>
              </a:rPr>
              <a:t>, C. C., </a:t>
            </a:r>
            <a:r>
              <a:rPr lang="en-US" sz="1600" dirty="0" err="1">
                <a:solidFill>
                  <a:schemeClr val="tx2"/>
                </a:solidFill>
              </a:rPr>
              <a:t>Büsch</a:t>
            </a:r>
            <a:r>
              <a:rPr lang="en-US" sz="1600" dirty="0">
                <a:solidFill>
                  <a:schemeClr val="tx2"/>
                </a:solidFill>
              </a:rPr>
              <a:t>, V. &amp; </a:t>
            </a:r>
            <a:r>
              <a:rPr lang="en-US" sz="1600" dirty="0" err="1">
                <a:solidFill>
                  <a:schemeClr val="tx2"/>
                </a:solidFill>
              </a:rPr>
              <a:t>Graßmann</a:t>
            </a:r>
            <a:r>
              <a:rPr lang="en-US" sz="1600" dirty="0">
                <a:solidFill>
                  <a:schemeClr val="tx2"/>
                </a:solidFill>
              </a:rPr>
              <a:t>, C. (2017). Psychological </a:t>
            </a:r>
            <a:r>
              <a:rPr lang="en-US" sz="1600" dirty="0" smtClean="0">
                <a:solidFill>
                  <a:schemeClr val="tx2"/>
                </a:solidFill>
              </a:rPr>
              <a:t>empowerment, psychological </a:t>
            </a:r>
            <a:r>
              <a:rPr lang="en-US" sz="1600" dirty="0">
                <a:solidFill>
                  <a:schemeClr val="tx2"/>
                </a:solidFill>
              </a:rPr>
              <a:t>and physical strain and the desired retirement age. Personnel </a:t>
            </a:r>
            <a:r>
              <a:rPr lang="en-US" sz="1600" dirty="0" smtClean="0">
                <a:solidFill>
                  <a:schemeClr val="tx2"/>
                </a:solidFill>
              </a:rPr>
              <a:t>Review, 46(5</a:t>
            </a:r>
            <a:r>
              <a:rPr lang="en-US" sz="1600" dirty="0">
                <a:solidFill>
                  <a:schemeClr val="tx2"/>
                </a:solidFill>
              </a:rPr>
              <a:t>), 950–969. </a:t>
            </a:r>
            <a:r>
              <a:rPr lang="en-US" sz="1600" dirty="0">
                <a:solidFill>
                  <a:schemeClr val="tx2"/>
                </a:solidFill>
                <a:hlinkClick r:id="rId2"/>
              </a:rPr>
              <a:t>https://</a:t>
            </a:r>
            <a:r>
              <a:rPr lang="en-US" sz="1600" dirty="0" err="1" smtClean="0">
                <a:solidFill>
                  <a:schemeClr val="tx2"/>
                </a:solidFill>
                <a:hlinkClick r:id="rId2"/>
              </a:rPr>
              <a:t>doi.org</a:t>
            </a:r>
            <a:r>
              <a:rPr lang="en-US" sz="1600" dirty="0" smtClean="0">
                <a:solidFill>
                  <a:schemeClr val="tx2"/>
                </a:solidFill>
                <a:hlinkClick r:id="rId2"/>
              </a:rPr>
              <a:t>/10.1108/pr-06-2015-0159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Seibert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, S. E., Wang, G. &amp;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</a:rPr>
              <a:t>Courtright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, S. H. (2011). Antecedents and Consequences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of Psychological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and Team Empowerment in Organizations: A Meta-analytic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review. Journal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of Applied Psychology, 96(5),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981–1003. </a:t>
            </a:r>
            <a:r>
              <a:rPr lang="de-CH" sz="160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https</a:t>
            </a:r>
            <a:r>
              <a:rPr lang="de-CH" sz="1600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://</a:t>
            </a:r>
            <a:r>
              <a:rPr lang="de-CH" sz="1600" dirty="0" err="1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doi.org</a:t>
            </a:r>
            <a:r>
              <a:rPr lang="de-CH" sz="160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/10.1037/a0022676</a:t>
            </a:r>
            <a:r>
              <a:rPr lang="de-CH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Singh, Y. &amp; Sharma, R. (2012). Relationship between general intelligence, emotional intelligence, stress levels and stress reactivity. Annals of Neurosciences. </a:t>
            </a:r>
            <a:r>
              <a:rPr lang="en-US" sz="1600" dirty="0" smtClean="0">
                <a:solidFill>
                  <a:schemeClr val="tx2"/>
                </a:solidFill>
                <a:hlinkClick r:id="rId4"/>
              </a:rPr>
              <a:t>https://</a:t>
            </a:r>
            <a:r>
              <a:rPr lang="en-US" sz="1600" dirty="0" err="1" smtClean="0">
                <a:solidFill>
                  <a:schemeClr val="tx2"/>
                </a:solidFill>
                <a:hlinkClick r:id="rId4"/>
              </a:rPr>
              <a:t>doi.org</a:t>
            </a:r>
            <a:r>
              <a:rPr lang="en-US" sz="1600" dirty="0" smtClean="0">
                <a:solidFill>
                  <a:schemeClr val="tx2"/>
                </a:solidFill>
                <a:hlinkClick r:id="rId4"/>
              </a:rPr>
              <a:t>/10.5214/ans.0972.7531.190304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US" sz="1600" dirty="0" err="1" smtClean="0">
                <a:solidFill>
                  <a:schemeClr val="tx2"/>
                </a:solidFill>
              </a:rPr>
              <a:t>Spreitzer</a:t>
            </a:r>
            <a:r>
              <a:rPr lang="en-US" sz="1600" dirty="0" smtClean="0">
                <a:solidFill>
                  <a:schemeClr val="tx2"/>
                </a:solidFill>
              </a:rPr>
              <a:t>, G. M. (1995). Psychological empowerment in the workplace: Dimensions, measurement and validation. Academy of Management Journal, 38, 1442-1465</a:t>
            </a:r>
          </a:p>
          <a:p>
            <a:r>
              <a:rPr lang="en-US" sz="1600" dirty="0">
                <a:solidFill>
                  <a:schemeClr val="tx2"/>
                </a:solidFill>
              </a:rPr>
              <a:t>Tone, E. B. &amp; Tully, E. C. (2014). Empathy as a “risky strength”: A multilevel </a:t>
            </a:r>
            <a:r>
              <a:rPr lang="en-US" sz="1600" dirty="0" smtClean="0">
                <a:solidFill>
                  <a:schemeClr val="tx2"/>
                </a:solidFill>
              </a:rPr>
              <a:t>examination of </a:t>
            </a:r>
            <a:r>
              <a:rPr lang="en-US" sz="1600" dirty="0">
                <a:solidFill>
                  <a:schemeClr val="tx2"/>
                </a:solidFill>
              </a:rPr>
              <a:t>empathy and risk for internalizing disorders. Development and </a:t>
            </a:r>
            <a:r>
              <a:rPr lang="en-US" sz="1600" dirty="0" smtClean="0">
                <a:solidFill>
                  <a:schemeClr val="tx2"/>
                </a:solidFill>
              </a:rPr>
              <a:t>Psychopathology, </a:t>
            </a:r>
            <a:r>
              <a:rPr lang="de-CH" sz="1600" dirty="0" smtClean="0">
                <a:solidFill>
                  <a:schemeClr val="tx2"/>
                </a:solidFill>
              </a:rPr>
              <a:t>26(4pt2</a:t>
            </a:r>
            <a:r>
              <a:rPr lang="de-CH" sz="1600" dirty="0">
                <a:solidFill>
                  <a:schemeClr val="tx2"/>
                </a:solidFill>
              </a:rPr>
              <a:t>), </a:t>
            </a:r>
            <a:r>
              <a:rPr lang="de-CH" sz="1600" dirty="0" smtClean="0">
                <a:solidFill>
                  <a:schemeClr val="tx2"/>
                </a:solidFill>
              </a:rPr>
              <a:t>1547–1565. </a:t>
            </a:r>
            <a:r>
              <a:rPr lang="de-CH" sz="1600" dirty="0" smtClean="0">
                <a:solidFill>
                  <a:schemeClr val="tx2"/>
                </a:solidFill>
                <a:hlinkClick r:id="rId5"/>
              </a:rPr>
              <a:t>https</a:t>
            </a:r>
            <a:r>
              <a:rPr lang="de-CH" sz="1600" dirty="0">
                <a:solidFill>
                  <a:schemeClr val="tx2"/>
                </a:solidFill>
                <a:hlinkClick r:id="rId5"/>
              </a:rPr>
              <a:t>://</a:t>
            </a:r>
            <a:r>
              <a:rPr lang="de-CH" sz="1600" dirty="0" err="1" smtClean="0">
                <a:solidFill>
                  <a:schemeClr val="tx2"/>
                </a:solidFill>
                <a:hlinkClick r:id="rId5"/>
              </a:rPr>
              <a:t>doi.org</a:t>
            </a:r>
            <a:r>
              <a:rPr lang="de-CH" sz="1600" dirty="0" smtClean="0">
                <a:solidFill>
                  <a:schemeClr val="tx2"/>
                </a:solidFill>
                <a:hlinkClick r:id="rId5"/>
              </a:rPr>
              <a:t>/10.1017/s0954579414001199</a:t>
            </a:r>
            <a:r>
              <a:rPr lang="de-CH" sz="1600" dirty="0" smtClean="0">
                <a:solidFill>
                  <a:schemeClr val="tx2"/>
                </a:solidFill>
              </a:rPr>
              <a:t> </a:t>
            </a:r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Wang, M. &amp; </a:t>
            </a:r>
            <a:r>
              <a:rPr lang="en-US" sz="1600" dirty="0" err="1">
                <a:solidFill>
                  <a:schemeClr val="tx2"/>
                </a:solidFill>
              </a:rPr>
              <a:t>Saudino</a:t>
            </a:r>
            <a:r>
              <a:rPr lang="en-US" sz="1600" dirty="0">
                <a:solidFill>
                  <a:schemeClr val="tx2"/>
                </a:solidFill>
              </a:rPr>
              <a:t>, K. J. (2011). Emotion Regulation and Stress. Journal of </a:t>
            </a:r>
            <a:r>
              <a:rPr lang="en-US" sz="1600" dirty="0" smtClean="0">
                <a:solidFill>
                  <a:schemeClr val="tx2"/>
                </a:solidFill>
              </a:rPr>
              <a:t>Adult Development</a:t>
            </a:r>
            <a:r>
              <a:rPr lang="en-US" sz="1600" dirty="0">
                <a:solidFill>
                  <a:schemeClr val="tx2"/>
                </a:solidFill>
              </a:rPr>
              <a:t>, 18(2), 95–103. </a:t>
            </a:r>
            <a:r>
              <a:rPr lang="en-US" sz="1600" dirty="0">
                <a:solidFill>
                  <a:schemeClr val="tx2"/>
                </a:solidFill>
                <a:hlinkClick r:id="rId6"/>
              </a:rPr>
              <a:t>https://</a:t>
            </a:r>
            <a:r>
              <a:rPr lang="en-US" sz="1600" dirty="0" err="1" smtClean="0">
                <a:solidFill>
                  <a:schemeClr val="tx2"/>
                </a:solidFill>
                <a:hlinkClick r:id="rId6"/>
              </a:rPr>
              <a:t>doi.org</a:t>
            </a:r>
            <a:r>
              <a:rPr lang="en-US" sz="1600" dirty="0" smtClean="0">
                <a:solidFill>
                  <a:schemeClr val="tx2"/>
                </a:solidFill>
                <a:hlinkClick r:id="rId6"/>
              </a:rPr>
              <a:t>/10.1007/s10804-010-9114-7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 err="1" smtClean="0">
                <a:solidFill>
                  <a:schemeClr val="tx2"/>
                </a:solidFill>
              </a:rPr>
              <a:t>Abbildungsverzeichnis</a:t>
            </a:r>
            <a:r>
              <a:rPr lang="en-US" sz="16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Abb. 1: </a:t>
            </a:r>
            <a:r>
              <a:rPr lang="en-US" sz="1600" dirty="0">
                <a:solidFill>
                  <a:schemeClr val="tx2"/>
                </a:solidFill>
              </a:rPr>
              <a:t>https://</a:t>
            </a:r>
            <a:r>
              <a:rPr lang="en-US" sz="1600" dirty="0" err="1">
                <a:solidFill>
                  <a:schemeClr val="tx2"/>
                </a:solidFill>
              </a:rPr>
              <a:t>pixabay.com</a:t>
            </a:r>
            <a:r>
              <a:rPr lang="en-US" sz="1600" dirty="0">
                <a:solidFill>
                  <a:schemeClr val="tx2"/>
                </a:solidFill>
              </a:rPr>
              <a:t>/de/illustrations/ferien-frau-liebe-hintergrund-7441659/</a:t>
            </a:r>
            <a:endParaRPr lang="de-CH" sz="16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0600" y="1603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16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61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-22178" y="228601"/>
            <a:ext cx="9166178" cy="114299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4000" b="1" dirty="0" smtClean="0">
                <a:solidFill>
                  <a:schemeClr val="tx2"/>
                </a:solidFill>
              </a:rPr>
              <a:t>Danke für Ihre </a:t>
            </a:r>
            <a:r>
              <a:rPr lang="de-CH" sz="4000" b="1" u="sng" dirty="0" smtClean="0">
                <a:solidFill>
                  <a:schemeClr val="tx2"/>
                </a:solidFill>
              </a:rPr>
              <a:t>Aufmerksamkeit!</a:t>
            </a:r>
            <a:r>
              <a:rPr lang="de-CH" sz="4000" b="1" dirty="0" smtClean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" name="Picture 4" descr="C:\Users\The_noegg\Desktop\Tatsiana\Diploma Master KP Studium\Masterarbeit\Kolloqium\Picture origi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178" y="1524000"/>
            <a:ext cx="9166177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91015" y="6400800"/>
            <a:ext cx="838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Abb.1</a:t>
            </a:r>
            <a:endParaRPr lang="de-CH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0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3"/>
          <p:cNvGrpSpPr/>
          <p:nvPr/>
        </p:nvGrpSpPr>
        <p:grpSpPr>
          <a:xfrm>
            <a:off x="304800" y="1167488"/>
            <a:ext cx="8610600" cy="5309512"/>
            <a:chOff x="0" y="0"/>
            <a:chExt cx="5400040" cy="3150235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5400040" cy="3150235"/>
            </a:xfrm>
            <a:prstGeom prst="rect">
              <a:avLst/>
            </a:prstGeom>
            <a:ln>
              <a:noFill/>
            </a:ln>
          </p:spPr>
        </p:sp>
        <p:sp>
          <p:nvSpPr>
            <p:cNvPr id="4" name="Rectangle 3"/>
            <p:cNvSpPr/>
            <p:nvPr/>
          </p:nvSpPr>
          <p:spPr>
            <a:xfrm>
              <a:off x="238125" y="800100"/>
              <a:ext cx="1666875" cy="2857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54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Selbstvertrauen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581399" y="234913"/>
              <a:ext cx="1466852" cy="49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spcAft>
                  <a:spcPts val="0"/>
                </a:spcAft>
              </a:pPr>
              <a:r>
                <a:rPr lang="de-CH" b="1" i="1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Emotionale </a:t>
              </a:r>
              <a:endParaRPr lang="de-CH" dirty="0">
                <a:effectLst/>
                <a:ea typeface="Calibri"/>
                <a:cs typeface="Times New Roman"/>
              </a:endParaRPr>
            </a:p>
            <a:p>
              <a:pPr indent="180340" algn="ctr">
                <a:spcAft>
                  <a:spcPts val="0"/>
                </a:spcAft>
              </a:pPr>
              <a:r>
                <a:rPr lang="de-CH" b="1" i="1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Intelligenz</a:t>
              </a:r>
              <a:endParaRPr lang="de-CH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81399" y="1266825"/>
              <a:ext cx="1427775" cy="4953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54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Emotionale </a:t>
              </a:r>
            </a:p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Selbstkontrolle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38125" y="1218225"/>
              <a:ext cx="1666875" cy="2857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54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Optimismus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81399" y="1960950"/>
              <a:ext cx="1427776" cy="2857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Überzeugungskraft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81399" y="752475"/>
              <a:ext cx="1427776" cy="28575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Menschenkenntnis</a:t>
              </a:r>
              <a:endParaRPr lang="de-CH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8125" y="2103075"/>
              <a:ext cx="1666875" cy="297226"/>
            </a:xfrm>
            <a:prstGeom prst="rect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b="1" dirty="0" smtClean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Problemlösekompetenz</a:t>
              </a:r>
              <a:endParaRPr lang="de-CH" sz="1100" b="1" dirty="0">
                <a:solidFill>
                  <a:schemeClr val="tx2"/>
                </a:solidFill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38125" y="1690575"/>
              <a:ext cx="1666875" cy="2857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54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Affektive Resilienz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57599" y="2475525"/>
              <a:ext cx="1351575" cy="285750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Empathie</a:t>
              </a:r>
              <a:endParaRPr lang="de-CH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8125" y="2542200"/>
              <a:ext cx="1666875" cy="285750"/>
            </a:xfrm>
            <a:prstGeom prst="rect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Kognitive Stärke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0500" y="255601"/>
              <a:ext cx="1898650" cy="49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spcAft>
                  <a:spcPts val="0"/>
                </a:spcAft>
              </a:pPr>
              <a:r>
                <a:rPr lang="de-CH" b="1" i="1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Psychologisches</a:t>
              </a:r>
              <a:endParaRPr lang="de-CH" dirty="0">
                <a:effectLst/>
                <a:ea typeface="Calibri"/>
                <a:cs typeface="Times New Roman"/>
              </a:endParaRPr>
            </a:p>
            <a:p>
              <a:pPr indent="180340" algn="ctr">
                <a:spcAft>
                  <a:spcPts val="0"/>
                </a:spcAft>
              </a:pPr>
              <a:r>
                <a:rPr lang="de-CH" b="1" i="1" dirty="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 Empowerment</a:t>
              </a:r>
              <a:endParaRPr lang="de-CH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5" name="Straight Connector 14"/>
            <p:cNvCxnSpPr>
              <a:stCxn id="4" idx="3"/>
              <a:endCxn id="6" idx="1"/>
            </p:cNvCxnSpPr>
            <p:nvPr/>
          </p:nvCxnSpPr>
          <p:spPr>
            <a:xfrm>
              <a:off x="1905000" y="942975"/>
              <a:ext cx="1676399" cy="571500"/>
            </a:xfrm>
            <a:prstGeom prst="line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>
              <a:endCxn id="6" idx="1"/>
            </p:cNvCxnSpPr>
            <p:nvPr/>
          </p:nvCxnSpPr>
          <p:spPr>
            <a:xfrm>
              <a:off x="1905634" y="1379925"/>
              <a:ext cx="1675765" cy="134550"/>
            </a:xfrm>
            <a:prstGeom prst="line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>
              <a:stCxn id="11" idx="3"/>
              <a:endCxn id="6" idx="1"/>
            </p:cNvCxnSpPr>
            <p:nvPr/>
          </p:nvCxnSpPr>
          <p:spPr>
            <a:xfrm flipV="1">
              <a:off x="1905000" y="1514475"/>
              <a:ext cx="1676399" cy="318975"/>
            </a:xfrm>
            <a:prstGeom prst="line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>
              <a:stCxn id="10" idx="3"/>
              <a:endCxn id="6" idx="1"/>
            </p:cNvCxnSpPr>
            <p:nvPr/>
          </p:nvCxnSpPr>
          <p:spPr>
            <a:xfrm flipV="1">
              <a:off x="1905000" y="1514475"/>
              <a:ext cx="1676399" cy="737213"/>
            </a:xfrm>
            <a:prstGeom prst="line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>
              <a:stCxn id="13" idx="3"/>
              <a:endCxn id="6" idx="1"/>
            </p:cNvCxnSpPr>
            <p:nvPr/>
          </p:nvCxnSpPr>
          <p:spPr>
            <a:xfrm flipV="1">
              <a:off x="1905000" y="1514475"/>
              <a:ext cx="1676399" cy="1170600"/>
            </a:xfrm>
            <a:prstGeom prst="line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</p:cxnSp>
        <p:cxnSp>
          <p:nvCxnSpPr>
            <p:cNvPr id="20" name="Straight Connector 19"/>
            <p:cNvCxnSpPr>
              <a:endCxn id="8" idx="1"/>
            </p:cNvCxnSpPr>
            <p:nvPr/>
          </p:nvCxnSpPr>
          <p:spPr>
            <a:xfrm>
              <a:off x="1905000" y="1085850"/>
              <a:ext cx="1676399" cy="1017975"/>
            </a:xfrm>
            <a:prstGeom prst="line">
              <a:avLst/>
            </a:prstGeom>
            <a:noFill/>
            <a:ln w="15875" cap="flat" cmpd="sng" algn="ctr">
              <a:solidFill>
                <a:schemeClr val="tx1"/>
              </a:solidFill>
              <a:prstDash val="lgDash"/>
            </a:ln>
            <a:effectLst/>
          </p:spPr>
        </p:cxnSp>
        <p:cxnSp>
          <p:nvCxnSpPr>
            <p:cNvPr id="21" name="Straight Connector 20"/>
            <p:cNvCxnSpPr>
              <a:endCxn id="8" idx="1"/>
            </p:cNvCxnSpPr>
            <p:nvPr/>
          </p:nvCxnSpPr>
          <p:spPr>
            <a:xfrm>
              <a:off x="1905000" y="1503975"/>
              <a:ext cx="1676399" cy="599850"/>
            </a:xfrm>
            <a:prstGeom prst="line">
              <a:avLst/>
            </a:prstGeom>
            <a:noFill/>
            <a:ln w="15875" cap="flat" cmpd="sng" algn="ctr">
              <a:solidFill>
                <a:schemeClr val="tx1"/>
              </a:solidFill>
              <a:prstDash val="lgDash"/>
            </a:ln>
            <a:effectLst/>
          </p:spPr>
        </p:cxnSp>
        <p:cxnSp>
          <p:nvCxnSpPr>
            <p:cNvPr id="22" name="Straight Connector 21"/>
            <p:cNvCxnSpPr>
              <a:endCxn id="8" idx="1"/>
            </p:cNvCxnSpPr>
            <p:nvPr/>
          </p:nvCxnSpPr>
          <p:spPr>
            <a:xfrm>
              <a:off x="1905000" y="1976325"/>
              <a:ext cx="1676399" cy="127500"/>
            </a:xfrm>
            <a:prstGeom prst="line">
              <a:avLst/>
            </a:prstGeom>
            <a:noFill/>
            <a:ln w="15875" cap="flat" cmpd="sng" algn="ctr">
              <a:solidFill>
                <a:schemeClr val="tx1"/>
              </a:solidFill>
              <a:prstDash val="lgDash"/>
            </a:ln>
            <a:effectLst/>
          </p:spPr>
        </p:cxnSp>
      </p:grpSp>
      <p:sp>
        <p:nvSpPr>
          <p:cNvPr id="23" name="Rounded Rectangle 22"/>
          <p:cNvSpPr/>
          <p:nvPr/>
        </p:nvSpPr>
        <p:spPr>
          <a:xfrm>
            <a:off x="232012" y="329288"/>
            <a:ext cx="87630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>
                <a:solidFill>
                  <a:prstClr val="black"/>
                </a:solidFill>
              </a:rPr>
              <a:t>Lineare Zusammenhänge zwischen Facetten der emotionalen Intelligenz, des </a:t>
            </a:r>
            <a:r>
              <a:rPr lang="de-CH" sz="1600" b="1" dirty="0" smtClean="0">
                <a:solidFill>
                  <a:prstClr val="black"/>
                </a:solidFill>
              </a:rPr>
              <a:t>psychologischen </a:t>
            </a:r>
            <a:r>
              <a:rPr lang="de-CH" sz="1600" b="1" dirty="0">
                <a:solidFill>
                  <a:prstClr val="black"/>
                </a:solidFill>
              </a:rPr>
              <a:t>Empowerments und Elternstress bei Müttern von Kindern mit Verdacht auf </a:t>
            </a:r>
            <a:r>
              <a:rPr lang="de-CH" sz="1600" b="1" dirty="0" smtClean="0">
                <a:solidFill>
                  <a:prstClr val="black"/>
                </a:solidFill>
              </a:rPr>
              <a:t>Depression</a:t>
            </a:r>
          </a:p>
        </p:txBody>
      </p:sp>
    </p:spTree>
    <p:extLst>
      <p:ext uri="{BB962C8B-B14F-4D97-AF65-F5344CB8AC3E}">
        <p14:creationId xmlns:p14="http://schemas.microsoft.com/office/powerpoint/2010/main" val="147787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181600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Theoretische Grundlagen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Forschungsstand und Forschungslücken 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Hypothesen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Methodik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Ergebnisse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Implikation für die weiterführende Forschung und Praxis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Limitation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Fazit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</a:t>
            </a:r>
          </a:p>
        </p:txBody>
      </p:sp>
      <p:sp>
        <p:nvSpPr>
          <p:cNvPr id="4" name="Oval 3"/>
          <p:cNvSpPr/>
          <p:nvPr/>
        </p:nvSpPr>
        <p:spPr>
          <a:xfrm>
            <a:off x="914400" y="255430"/>
            <a:ext cx="7467600" cy="7351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Inhaltsverzeichnis</a:t>
            </a:r>
            <a:endParaRPr lang="de-CH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10600" y="156903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5417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64523" y="2156700"/>
            <a:ext cx="1488745" cy="10205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>
                <a:solidFill>
                  <a:prstClr val="black"/>
                </a:solidFill>
              </a:rPr>
              <a:t>Elternstress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096000" y="2156700"/>
            <a:ext cx="1660478" cy="102059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>
                <a:solidFill>
                  <a:prstClr val="black"/>
                </a:solidFill>
              </a:rPr>
              <a:t>Psychologisches </a:t>
            </a:r>
            <a:r>
              <a:rPr lang="de-CH" sz="1600" b="1" dirty="0" smtClean="0">
                <a:solidFill>
                  <a:prstClr val="black"/>
                </a:solidFill>
              </a:rPr>
              <a:t>Empowerment (Gesamtwert)</a:t>
            </a:r>
            <a:endParaRPr lang="de-CH" sz="1600" b="1" dirty="0">
              <a:solidFill>
                <a:prstClr val="black"/>
              </a:solidFill>
            </a:endParaRPr>
          </a:p>
        </p:txBody>
      </p:sp>
      <p:cxnSp>
        <p:nvCxnSpPr>
          <p:cNvPr id="4" name="Straight Arrow Connector 3"/>
          <p:cNvCxnSpPr>
            <a:stCxn id="2" idx="3"/>
            <a:endCxn id="3" idx="1"/>
          </p:cNvCxnSpPr>
          <p:nvPr/>
        </p:nvCxnSpPr>
        <p:spPr>
          <a:xfrm>
            <a:off x="2553268" y="2667000"/>
            <a:ext cx="3542732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064524" y="4900329"/>
            <a:ext cx="1488745" cy="10205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>
                <a:solidFill>
                  <a:prstClr val="black"/>
                </a:solidFill>
              </a:rPr>
              <a:t>Elternstress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96000" y="4900328"/>
            <a:ext cx="1660478" cy="102059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>
                <a:solidFill>
                  <a:prstClr val="black"/>
                </a:solidFill>
              </a:rPr>
              <a:t>Psychologisches </a:t>
            </a:r>
            <a:r>
              <a:rPr lang="de-CH" sz="1600" b="1" dirty="0" smtClean="0">
                <a:solidFill>
                  <a:prstClr val="black"/>
                </a:solidFill>
              </a:rPr>
              <a:t>Empowerment (Gesamtwert)</a:t>
            </a:r>
            <a:endParaRPr lang="de-CH" sz="1600" b="1" dirty="0">
              <a:solidFill>
                <a:prstClr val="black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553268" y="5415962"/>
            <a:ext cx="3542731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048000" y="4188396"/>
            <a:ext cx="2276651" cy="481613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de-CH" b="1" u="sng" dirty="0" smtClean="0">
                <a:solidFill>
                  <a:schemeClr val="tx2"/>
                </a:solidFill>
                <a:effectLst/>
                <a:ea typeface="Calibri"/>
                <a:cs typeface="Times New Roman"/>
              </a:rPr>
              <a:t>Bode et. al., 2016</a:t>
            </a:r>
            <a:endParaRPr lang="de-CH" b="1" u="sng" dirty="0">
              <a:solidFill>
                <a:schemeClr val="tx2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7999" y="1307606"/>
            <a:ext cx="2276651" cy="481613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de-CH" b="1" u="sng" dirty="0" smtClean="0">
                <a:solidFill>
                  <a:schemeClr val="tx2"/>
                </a:solidFill>
                <a:effectLst/>
                <a:ea typeface="Calibri"/>
                <a:cs typeface="Times New Roman"/>
              </a:rPr>
              <a:t>Vorliegende Studie</a:t>
            </a:r>
            <a:endParaRPr lang="de-CH" b="1" u="sng" dirty="0">
              <a:solidFill>
                <a:schemeClr val="tx2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86307" y="2156700"/>
            <a:ext cx="2276651" cy="481613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de-CH" dirty="0" smtClean="0">
                <a:ea typeface="Calibri"/>
                <a:cs typeface="Times New Roman"/>
              </a:rPr>
              <a:t>r = - .36, p &lt; .01</a:t>
            </a:r>
            <a:endParaRPr lang="de-CH" dirty="0">
              <a:effectLst/>
              <a:ea typeface="Calibri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86308" y="4917995"/>
            <a:ext cx="2276651" cy="481613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de-CH" dirty="0" smtClean="0">
                <a:ea typeface="Calibri"/>
                <a:cs typeface="Times New Roman"/>
              </a:rPr>
              <a:t>r = - .39, p &lt; .001</a:t>
            </a:r>
            <a:endParaRPr lang="de-CH" dirty="0">
              <a:effectLst/>
              <a:ea typeface="Calibri"/>
              <a:cs typeface="Times New Roman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2012" y="329288"/>
            <a:ext cx="8763000" cy="838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 smtClean="0">
                <a:solidFill>
                  <a:prstClr val="black"/>
                </a:solidFill>
              </a:rPr>
              <a:t>Externe Validität der Empowerment-Gesamtskala</a:t>
            </a:r>
          </a:p>
        </p:txBody>
      </p:sp>
    </p:spTree>
    <p:extLst>
      <p:ext uri="{BB962C8B-B14F-4D97-AF65-F5344CB8AC3E}">
        <p14:creationId xmlns:p14="http://schemas.microsoft.com/office/powerpoint/2010/main" val="2243401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" y="1371600"/>
            <a:ext cx="7848600" cy="5181600"/>
          </a:xfrm>
          <a:prstGeom prst="rect">
            <a:avLst/>
          </a:prstGeom>
          <a:ln w="25400">
            <a:noFill/>
          </a:ln>
        </p:spPr>
      </p:pic>
      <p:sp>
        <p:nvSpPr>
          <p:cNvPr id="3" name="Rounded Rectangle 2"/>
          <p:cNvSpPr/>
          <p:nvPr/>
        </p:nvSpPr>
        <p:spPr>
          <a:xfrm>
            <a:off x="232012" y="329288"/>
            <a:ext cx="8763000" cy="838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>
                <a:solidFill>
                  <a:schemeClr val="tx1"/>
                </a:solidFill>
              </a:rPr>
              <a:t>Grafische Darstellung der linearen Regression zwischen Elternstress und Empowerment-Gesamtwert</a:t>
            </a:r>
            <a:endParaRPr lang="de-CH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8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43"/>
          <p:cNvGrpSpPr/>
          <p:nvPr/>
        </p:nvGrpSpPr>
        <p:grpSpPr>
          <a:xfrm>
            <a:off x="457200" y="1325473"/>
            <a:ext cx="8001000" cy="4267200"/>
            <a:chOff x="0" y="0"/>
            <a:chExt cx="5400675" cy="2733675"/>
          </a:xfrm>
          <a:noFill/>
        </p:grpSpPr>
        <p:sp>
          <p:nvSpPr>
            <p:cNvPr id="3" name="Rectangle 2"/>
            <p:cNvSpPr/>
            <p:nvPr/>
          </p:nvSpPr>
          <p:spPr>
            <a:xfrm>
              <a:off x="0" y="0"/>
              <a:ext cx="5400675" cy="2733675"/>
            </a:xfrm>
            <a:prstGeom prst="rect">
              <a:avLst/>
            </a:prstGeom>
            <a:grpFill/>
          </p:spPr>
        </p:sp>
        <p:sp>
          <p:nvSpPr>
            <p:cNvPr id="4" name="Rectangle 3"/>
            <p:cNvSpPr/>
            <p:nvPr/>
          </p:nvSpPr>
          <p:spPr>
            <a:xfrm>
              <a:off x="1619249" y="352426"/>
              <a:ext cx="2066926" cy="49529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sz="1600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Emotionale Selbstkontrolle (UV2)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46676" y="1826850"/>
              <a:ext cx="1544024" cy="5067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 cap="flat" cmpd="sng" algn="ctr">
              <a:solidFill>
                <a:schemeClr val="tx2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sz="1600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Psychologisches Empowerment (UV1)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686175" y="1826850"/>
              <a:ext cx="1551600" cy="5067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 cap="flat" cmpd="sng" algn="ctr">
              <a:solidFill>
                <a:schemeClr val="tx2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50000"/>
                </a:lnSpc>
                <a:spcAft>
                  <a:spcPts val="0"/>
                </a:spcAft>
              </a:pPr>
              <a:r>
                <a:rPr lang="de-CH" sz="1600" b="1" dirty="0">
                  <a:solidFill>
                    <a:schemeClr val="tx2"/>
                  </a:solidFill>
                  <a:effectLst/>
                  <a:ea typeface="Calibri"/>
                  <a:cs typeface="Times New Roman"/>
                </a:rPr>
                <a:t>Elternstress (AV)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104900" y="847725"/>
              <a:ext cx="1219200" cy="979125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2990850" y="847725"/>
              <a:ext cx="1343025" cy="979125"/>
            </a:xfrm>
            <a:prstGeom prst="straightConnector1">
              <a:avLst/>
            </a:prstGeom>
            <a:grp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1827825" y="2063410"/>
              <a:ext cx="1858350" cy="1"/>
            </a:xfrm>
            <a:prstGeom prst="straightConnector1">
              <a:avLst/>
            </a:prstGeom>
            <a:grp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876425" y="1218225"/>
              <a:ext cx="285750" cy="28575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15000"/>
                </a:lnSpc>
                <a:spcAft>
                  <a:spcPts val="1000"/>
                </a:spcAft>
              </a:pPr>
              <a:r>
                <a:rPr lang="de-CH" sz="2000" b="1" i="1" dirty="0">
                  <a:solidFill>
                    <a:srgbClr val="000000"/>
                  </a:solidFill>
                  <a:effectLst/>
                  <a:ea typeface="Calibri"/>
                </a:rPr>
                <a:t>a</a:t>
              </a:r>
              <a:endParaRPr lang="de-CH" sz="2000" dirty="0">
                <a:effectLst/>
                <a:ea typeface="Times New Roman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57426" y="2082461"/>
              <a:ext cx="1123950" cy="297771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15000"/>
                </a:lnSpc>
                <a:spcAft>
                  <a:spcPts val="1000"/>
                </a:spcAft>
              </a:pPr>
              <a:r>
                <a:rPr lang="de-CH" sz="2000" b="1" i="1" dirty="0">
                  <a:solidFill>
                    <a:srgbClr val="000000"/>
                  </a:solidFill>
                  <a:effectLst/>
                  <a:ea typeface="Calibri"/>
                </a:rPr>
                <a:t>c = -  .48**</a:t>
              </a:r>
              <a:endParaRPr lang="de-CH" sz="2000" dirty="0">
                <a:effectLst/>
                <a:ea typeface="Times New Roman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61325" y="1218225"/>
              <a:ext cx="285750" cy="28575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15000"/>
                </a:lnSpc>
                <a:spcAft>
                  <a:spcPts val="1000"/>
                </a:spcAft>
              </a:pPr>
              <a:r>
                <a:rPr lang="de-CH" sz="2000" b="1" i="1" dirty="0">
                  <a:solidFill>
                    <a:srgbClr val="000000"/>
                  </a:solidFill>
                  <a:effectLst/>
                  <a:ea typeface="Calibri"/>
                </a:rPr>
                <a:t>b</a:t>
              </a:r>
              <a:endParaRPr lang="de-CH" sz="2000" dirty="0">
                <a:effectLst/>
                <a:ea typeface="Times New Roman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9302736">
              <a:off x="1119599" y="1103925"/>
              <a:ext cx="847725" cy="295275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just">
                <a:lnSpc>
                  <a:spcPct val="115000"/>
                </a:lnSpc>
                <a:spcAft>
                  <a:spcPts val="1000"/>
                </a:spcAft>
              </a:pPr>
              <a:r>
                <a:rPr lang="de-CH" dirty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 .52***</a:t>
              </a:r>
              <a:endParaRPr lang="de-CH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 rot="2123051">
              <a:off x="3454272" y="1116629"/>
              <a:ext cx="847725" cy="295275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just">
                <a:lnSpc>
                  <a:spcPct val="115000"/>
                </a:lnSpc>
                <a:spcAft>
                  <a:spcPts val="1000"/>
                </a:spcAft>
              </a:pPr>
              <a:r>
                <a:rPr lang="de-CH" dirty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- .61**</a:t>
              </a:r>
              <a:endParaRPr lang="de-CH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62176" y="2380232"/>
              <a:ext cx="1095374" cy="28575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15000"/>
                </a:lnSpc>
                <a:spcAft>
                  <a:spcPts val="1000"/>
                </a:spcAft>
              </a:pPr>
              <a:r>
                <a:rPr lang="de-CH" sz="2000" b="1" i="1" dirty="0">
                  <a:solidFill>
                    <a:srgbClr val="000000"/>
                  </a:solidFill>
                  <a:effectLst/>
                  <a:ea typeface="Calibri"/>
                </a:rPr>
                <a:t>c' = - .16</a:t>
              </a:r>
              <a:endParaRPr lang="de-CH" sz="2000" dirty="0">
                <a:effectLst/>
                <a:ea typeface="Times New Roman"/>
              </a:endParaRP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32012" y="329288"/>
            <a:ext cx="8763000" cy="838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>
                <a:solidFill>
                  <a:schemeClr val="tx1"/>
                </a:solidFill>
              </a:rPr>
              <a:t>Mediationsmodell zwischen psychologischem Empowerment, Elternstress und </a:t>
            </a:r>
            <a:r>
              <a:rPr lang="de-CH" b="1" dirty="0" smtClean="0">
                <a:solidFill>
                  <a:schemeClr val="tx1"/>
                </a:solidFill>
              </a:rPr>
              <a:t>emotionaler </a:t>
            </a:r>
            <a:r>
              <a:rPr lang="de-CH" b="1" dirty="0">
                <a:solidFill>
                  <a:schemeClr val="tx1"/>
                </a:solidFill>
              </a:rPr>
              <a:t>Selbstkontrolle </a:t>
            </a:r>
            <a:endParaRPr lang="de-CH" b="1" dirty="0" smtClean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0312" y="5715000"/>
            <a:ext cx="8763000" cy="838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600" dirty="0">
                <a:solidFill>
                  <a:schemeClr val="tx1"/>
                </a:solidFill>
              </a:rPr>
              <a:t>** Das Ergebnis ist auf dem Niveau p &lt; .01 signifikant, *** Das Ergebnis ist auf dem Niveau p &lt; .001 signifikant, a - Effekt der UV1 auf UV2, b – Effekt der UV2 und AV, c' – direkter Effekt der UV1 auf AV, c – totaler Effekt der UV1 auf AV</a:t>
            </a:r>
            <a:endParaRPr lang="de-CH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47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14400" y="255430"/>
            <a:ext cx="7467600" cy="8113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Motivation</a:t>
            </a:r>
            <a:endParaRPr lang="de-CH" sz="2400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" y="1219200"/>
            <a:ext cx="8610600" cy="5410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800" dirty="0" smtClean="0">
                <a:solidFill>
                  <a:schemeClr val="tx2"/>
                </a:solidFill>
              </a:rPr>
              <a:t>Das </a:t>
            </a:r>
            <a:r>
              <a:rPr lang="de-CH" sz="2800" dirty="0">
                <a:solidFill>
                  <a:schemeClr val="tx2"/>
                </a:solidFill>
              </a:rPr>
              <a:t>Thema der psychologischen Unterstützung von </a:t>
            </a:r>
            <a:r>
              <a:rPr lang="de-CH" sz="2800" dirty="0" smtClean="0">
                <a:solidFill>
                  <a:schemeClr val="tx2"/>
                </a:solidFill>
              </a:rPr>
              <a:t>gestressten Eltern im </a:t>
            </a:r>
            <a:r>
              <a:rPr lang="de-CH" sz="2800" dirty="0" err="1" smtClean="0">
                <a:solidFill>
                  <a:schemeClr val="tx2"/>
                </a:solidFill>
              </a:rPr>
              <a:t>KJP</a:t>
            </a:r>
            <a:r>
              <a:rPr lang="de-CH" sz="2800" dirty="0" smtClean="0">
                <a:solidFill>
                  <a:schemeClr val="tx2"/>
                </a:solidFill>
              </a:rPr>
              <a:t>-Bereich </a:t>
            </a:r>
            <a:r>
              <a:rPr lang="de-CH" sz="2800" dirty="0">
                <a:solidFill>
                  <a:schemeClr val="tx2"/>
                </a:solidFill>
              </a:rPr>
              <a:t>gerät oft in den </a:t>
            </a:r>
            <a:r>
              <a:rPr lang="de-CH" sz="2800" dirty="0" smtClean="0">
                <a:solidFill>
                  <a:schemeClr val="tx2"/>
                </a:solidFill>
              </a:rPr>
              <a:t>Hintergrund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sz="2400" dirty="0">
              <a:solidFill>
                <a:schemeClr val="tx2"/>
              </a:solidFill>
            </a:endParaRPr>
          </a:p>
          <a:p>
            <a:endParaRPr lang="de-CH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800" dirty="0" smtClean="0">
                <a:solidFill>
                  <a:schemeClr val="tx2"/>
                </a:solidFill>
              </a:rPr>
              <a:t>Ziel: Das Thema des mütterlichen Stresses aufmerksam zu machen</a:t>
            </a:r>
            <a:r>
              <a:rPr lang="de-CH" sz="2800" dirty="0">
                <a:solidFill>
                  <a:schemeClr val="tx2"/>
                </a:solidFill>
              </a:rPr>
              <a:t> </a:t>
            </a:r>
            <a:r>
              <a:rPr lang="de-CH" sz="2800" dirty="0" smtClean="0">
                <a:solidFill>
                  <a:schemeClr val="tx2"/>
                </a:solidFill>
              </a:rPr>
              <a:t>und mögliche </a:t>
            </a:r>
            <a:r>
              <a:rPr lang="de-CH" sz="2800" dirty="0">
                <a:solidFill>
                  <a:schemeClr val="tx2"/>
                </a:solidFill>
              </a:rPr>
              <a:t>Schutzfaktoren </a:t>
            </a:r>
            <a:r>
              <a:rPr lang="de-CH" sz="2800" dirty="0" smtClean="0">
                <a:solidFill>
                  <a:schemeClr val="tx2"/>
                </a:solidFill>
              </a:rPr>
              <a:t>gegenüber des Elternstresses zu erforschen</a:t>
            </a:r>
            <a:endParaRPr lang="de-CH" sz="2800" dirty="0">
              <a:solidFill>
                <a:schemeClr val="tx2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163568" y="3467100"/>
            <a:ext cx="484632" cy="4572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tangle 6"/>
          <p:cNvSpPr/>
          <p:nvPr/>
        </p:nvSpPr>
        <p:spPr>
          <a:xfrm>
            <a:off x="8572500" y="186832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2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3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5102" y="228600"/>
            <a:ext cx="8229600" cy="76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Theoretische Grundlagen</a:t>
            </a:r>
            <a:endParaRPr lang="de-CH" sz="2000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98734" y="1524001"/>
            <a:ext cx="1938672" cy="15154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u="sng" dirty="0" smtClean="0">
                <a:solidFill>
                  <a:schemeClr val="tx2"/>
                </a:solidFill>
              </a:rPr>
              <a:t>Elternstress (Elterliche Belastung)</a:t>
            </a:r>
            <a:endParaRPr lang="de-CH" b="1" u="sng" dirty="0">
              <a:solidFill>
                <a:schemeClr val="tx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04421" y="3141410"/>
            <a:ext cx="1919354" cy="165919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u="sng" dirty="0" smtClean="0">
                <a:solidFill>
                  <a:schemeClr val="tx2"/>
                </a:solidFill>
              </a:rPr>
              <a:t>Emotionale Intelligenz</a:t>
            </a:r>
            <a:endParaRPr lang="de-CH" b="1" u="sng" dirty="0">
              <a:solidFill>
                <a:schemeClr val="tx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4763" y="4947094"/>
            <a:ext cx="1938673" cy="168230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u="sng" dirty="0" smtClean="0">
                <a:solidFill>
                  <a:schemeClr val="tx2"/>
                </a:solidFill>
              </a:rPr>
              <a:t>Psychologisches Empowerment</a:t>
            </a:r>
            <a:endParaRPr lang="de-CH" b="1" u="sng" dirty="0">
              <a:solidFill>
                <a:schemeClr val="tx2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672969" y="1524000"/>
            <a:ext cx="3270630" cy="15154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dirty="0" smtClean="0">
                <a:solidFill>
                  <a:schemeClr val="tx1"/>
                </a:solidFill>
              </a:rPr>
              <a:t>Der Stress </a:t>
            </a:r>
            <a:r>
              <a:rPr lang="de-CH" dirty="0">
                <a:solidFill>
                  <a:schemeClr val="tx1"/>
                </a:solidFill>
              </a:rPr>
              <a:t>aufgrund von </a:t>
            </a:r>
            <a:r>
              <a:rPr lang="de-CH" dirty="0" smtClean="0">
                <a:solidFill>
                  <a:schemeClr val="tx1"/>
                </a:solidFill>
              </a:rPr>
              <a:t>Anforderungen, denen </a:t>
            </a:r>
            <a:r>
              <a:rPr lang="de-CH" dirty="0">
                <a:solidFill>
                  <a:schemeClr val="tx1"/>
                </a:solidFill>
              </a:rPr>
              <a:t>sich die Eltern in ihrer Elternschaft gegenübergestellt sehen (</a:t>
            </a:r>
            <a:r>
              <a:rPr lang="de-CH" dirty="0" err="1" smtClean="0">
                <a:solidFill>
                  <a:schemeClr val="tx1"/>
                </a:solidFill>
              </a:rPr>
              <a:t>Pinquart</a:t>
            </a:r>
            <a:r>
              <a:rPr lang="de-CH" dirty="0" smtClean="0">
                <a:solidFill>
                  <a:schemeClr val="tx1"/>
                </a:solidFill>
              </a:rPr>
              <a:t>, 2021</a:t>
            </a:r>
            <a:r>
              <a:rPr lang="de-CH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672970" y="4947095"/>
            <a:ext cx="3270629" cy="168230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dirty="0">
                <a:solidFill>
                  <a:schemeClr val="tx1"/>
                </a:solidFill>
              </a:rPr>
              <a:t>Selbstbemächtigung, Selbstbefähigung </a:t>
            </a:r>
            <a:r>
              <a:rPr lang="de-CH" dirty="0" smtClean="0">
                <a:solidFill>
                  <a:schemeClr val="tx1"/>
                </a:solidFill>
              </a:rPr>
              <a:t>und Stärkung </a:t>
            </a:r>
            <a:r>
              <a:rPr lang="de-CH" dirty="0">
                <a:solidFill>
                  <a:schemeClr val="tx1"/>
                </a:solidFill>
              </a:rPr>
              <a:t>von Autonomie und </a:t>
            </a:r>
            <a:r>
              <a:rPr lang="de-CH" dirty="0" smtClean="0">
                <a:solidFill>
                  <a:schemeClr val="tx1"/>
                </a:solidFill>
              </a:rPr>
              <a:t>Eigenmacht der Person (</a:t>
            </a:r>
            <a:r>
              <a:rPr lang="de-CH" dirty="0" err="1" smtClean="0">
                <a:solidFill>
                  <a:schemeClr val="tx1"/>
                </a:solidFill>
              </a:rPr>
              <a:t>Herriger</a:t>
            </a:r>
            <a:r>
              <a:rPr lang="de-CH" dirty="0" smtClean="0">
                <a:solidFill>
                  <a:schemeClr val="tx1"/>
                </a:solidFill>
              </a:rPr>
              <a:t>, 2019; </a:t>
            </a:r>
            <a:r>
              <a:rPr lang="de-CH" dirty="0" err="1" smtClean="0">
                <a:solidFill>
                  <a:schemeClr val="tx1"/>
                </a:solidFill>
              </a:rPr>
              <a:t>Himmer-Gurdan</a:t>
            </a:r>
            <a:r>
              <a:rPr lang="de-CH" dirty="0" smtClean="0">
                <a:solidFill>
                  <a:schemeClr val="tx1"/>
                </a:solidFill>
              </a:rPr>
              <a:t>, 2023)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72970" y="3141410"/>
            <a:ext cx="3270631" cy="165919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dirty="0" smtClean="0">
                <a:solidFill>
                  <a:schemeClr val="tx1"/>
                </a:solidFill>
              </a:rPr>
              <a:t>Eine </a:t>
            </a:r>
            <a:r>
              <a:rPr lang="de-CH" dirty="0">
                <a:solidFill>
                  <a:schemeClr val="tx1"/>
                </a:solidFill>
              </a:rPr>
              <a:t>multidimensionale Fähigkeit</a:t>
            </a:r>
          </a:p>
          <a:p>
            <a:r>
              <a:rPr lang="de-CH" dirty="0">
                <a:solidFill>
                  <a:schemeClr val="tx1"/>
                </a:solidFill>
              </a:rPr>
              <a:t>zum Erkennen, Nutzung und Ausdruck von Emotionen </a:t>
            </a:r>
            <a:r>
              <a:rPr lang="de-CH" dirty="0" smtClean="0">
                <a:solidFill>
                  <a:schemeClr val="tx1"/>
                </a:solidFill>
              </a:rPr>
              <a:t>(Rindermann, 2021)</a:t>
            </a:r>
            <a:endParaRPr lang="de-CH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2" idx="3"/>
            <a:endCxn id="7" idx="1"/>
          </p:cNvCxnSpPr>
          <p:nvPr/>
        </p:nvCxnSpPr>
        <p:spPr>
          <a:xfrm>
            <a:off x="2437406" y="2281708"/>
            <a:ext cx="235563" cy="0"/>
          </a:xfrm>
          <a:prstGeom prst="straightConnector1">
            <a:avLst/>
          </a:prstGeom>
          <a:ln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9" idx="1"/>
          </p:cNvCxnSpPr>
          <p:nvPr/>
        </p:nvCxnSpPr>
        <p:spPr>
          <a:xfrm>
            <a:off x="2423775" y="3971005"/>
            <a:ext cx="249195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8" idx="1"/>
          </p:cNvCxnSpPr>
          <p:nvPr/>
        </p:nvCxnSpPr>
        <p:spPr>
          <a:xfrm>
            <a:off x="2433436" y="5788247"/>
            <a:ext cx="239534" cy="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06798" y="1123696"/>
            <a:ext cx="2514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b="1" u="sng" dirty="0" smtClean="0">
                <a:solidFill>
                  <a:schemeClr val="tx2"/>
                </a:solidFill>
              </a:rPr>
              <a:t>3 Konstrukte</a:t>
            </a:r>
            <a:endParaRPr lang="de-CH" sz="2400" b="1" u="sng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0985" y="1123696"/>
            <a:ext cx="2514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b="1" u="sng" dirty="0" smtClean="0">
                <a:solidFill>
                  <a:schemeClr val="tx2"/>
                </a:solidFill>
              </a:rPr>
              <a:t>Definition</a:t>
            </a:r>
            <a:endParaRPr lang="de-CH" sz="2400" b="1" u="sng" dirty="0">
              <a:solidFill>
                <a:schemeClr val="tx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23992" y="1129782"/>
            <a:ext cx="2514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b="1" u="sng" dirty="0" smtClean="0">
                <a:solidFill>
                  <a:schemeClr val="tx2"/>
                </a:solidFill>
              </a:rPr>
              <a:t>Konzepte</a:t>
            </a:r>
            <a:endParaRPr lang="de-CH" sz="2400" b="1" u="sng" dirty="0">
              <a:solidFill>
                <a:schemeClr val="tx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658" y="2281708"/>
            <a:ext cx="494763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3200" b="1" i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9376" y="3894805"/>
            <a:ext cx="494763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3200" b="1" i="1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-1" y="5559648"/>
            <a:ext cx="494763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3200" b="1" i="1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6156277" y="1524000"/>
            <a:ext cx="2717744" cy="151541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dirty="0">
                <a:solidFill>
                  <a:schemeClr val="tx1"/>
                </a:solidFill>
              </a:rPr>
              <a:t>Das Modell des elterlichen Stresses (</a:t>
            </a:r>
            <a:r>
              <a:rPr lang="de-CH" dirty="0" err="1">
                <a:solidFill>
                  <a:schemeClr val="tx1"/>
                </a:solidFill>
              </a:rPr>
              <a:t>Parenting</a:t>
            </a:r>
            <a:r>
              <a:rPr lang="de-CH" dirty="0">
                <a:solidFill>
                  <a:schemeClr val="tx1"/>
                </a:solidFill>
              </a:rPr>
              <a:t> Stress Model) von Abidin </a:t>
            </a:r>
            <a:r>
              <a:rPr lang="de-CH" dirty="0" smtClean="0">
                <a:solidFill>
                  <a:schemeClr val="tx1"/>
                </a:solidFill>
              </a:rPr>
              <a:t>(1992)</a:t>
            </a:r>
            <a:endParaRPr lang="de-CH" b="1" dirty="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6156277" y="3141410"/>
            <a:ext cx="2713195" cy="165919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dirty="0" smtClean="0">
                <a:solidFill>
                  <a:schemeClr val="tx1"/>
                </a:solidFill>
              </a:rPr>
              <a:t>Kein eindeutiges Konzept, Fähigkeits- und </a:t>
            </a:r>
            <a:r>
              <a:rPr lang="de-CH" dirty="0">
                <a:solidFill>
                  <a:schemeClr val="tx1"/>
                </a:solidFill>
              </a:rPr>
              <a:t>gemischte Modelle (</a:t>
            </a:r>
            <a:r>
              <a:rPr lang="de-CH" dirty="0" err="1">
                <a:solidFill>
                  <a:schemeClr val="tx1"/>
                </a:solidFill>
              </a:rPr>
              <a:t>Salovey</a:t>
            </a:r>
            <a:endParaRPr lang="de-CH" dirty="0">
              <a:solidFill>
                <a:schemeClr val="tx1"/>
              </a:solidFill>
            </a:endParaRPr>
          </a:p>
          <a:p>
            <a:r>
              <a:rPr lang="de-CH" dirty="0">
                <a:solidFill>
                  <a:schemeClr val="tx1"/>
                </a:solidFill>
              </a:rPr>
              <a:t>&amp; </a:t>
            </a:r>
            <a:r>
              <a:rPr lang="de-CH" dirty="0" smtClean="0">
                <a:solidFill>
                  <a:schemeClr val="tx1"/>
                </a:solidFill>
              </a:rPr>
              <a:t>Mayer, 2004; Goleman, 2005)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156277" y="4940052"/>
            <a:ext cx="2713195" cy="168934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600" dirty="0" smtClean="0">
                <a:solidFill>
                  <a:schemeClr val="tx1"/>
                </a:solidFill>
              </a:rPr>
              <a:t>Stetige Veränderung und interdisziplinäre Umwandlung des Konzepts, bereichsspezifische Modelle (</a:t>
            </a:r>
            <a:r>
              <a:rPr lang="de-CH" sz="1600" dirty="0" err="1" smtClean="0">
                <a:solidFill>
                  <a:schemeClr val="tx1"/>
                </a:solidFill>
              </a:rPr>
              <a:t>Spreitzer</a:t>
            </a:r>
            <a:r>
              <a:rPr lang="de-CH" sz="1600" dirty="0" smtClean="0">
                <a:solidFill>
                  <a:schemeClr val="tx1"/>
                </a:solidFill>
              </a:rPr>
              <a:t>, 1995; </a:t>
            </a:r>
            <a:r>
              <a:rPr lang="de-CH" sz="1600" dirty="0" err="1" smtClean="0">
                <a:solidFill>
                  <a:schemeClr val="tx1"/>
                </a:solidFill>
              </a:rPr>
              <a:t>Herriger</a:t>
            </a:r>
            <a:r>
              <a:rPr lang="de-CH" sz="1600" dirty="0" smtClean="0">
                <a:solidFill>
                  <a:schemeClr val="tx1"/>
                </a:solidFill>
              </a:rPr>
              <a:t> 2019)</a:t>
            </a:r>
            <a:endParaRPr lang="de-CH" sz="16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>
            <a:stCxn id="7" idx="3"/>
            <a:endCxn id="74" idx="1"/>
          </p:cNvCxnSpPr>
          <p:nvPr/>
        </p:nvCxnSpPr>
        <p:spPr>
          <a:xfrm flipV="1">
            <a:off x="5943599" y="2281707"/>
            <a:ext cx="212678" cy="1"/>
          </a:xfrm>
          <a:prstGeom prst="straightConnector1">
            <a:avLst/>
          </a:prstGeom>
          <a:ln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9" idx="3"/>
            <a:endCxn id="75" idx="1"/>
          </p:cNvCxnSpPr>
          <p:nvPr/>
        </p:nvCxnSpPr>
        <p:spPr>
          <a:xfrm>
            <a:off x="5943601" y="3971005"/>
            <a:ext cx="212676" cy="0"/>
          </a:xfrm>
          <a:prstGeom prst="straightConnector1">
            <a:avLst/>
          </a:prstGeom>
          <a:ln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8" idx="3"/>
            <a:endCxn id="76" idx="1"/>
          </p:cNvCxnSpPr>
          <p:nvPr/>
        </p:nvCxnSpPr>
        <p:spPr>
          <a:xfrm flipV="1">
            <a:off x="5943599" y="5784726"/>
            <a:ext cx="212678" cy="3522"/>
          </a:xfrm>
          <a:prstGeom prst="straightConnector1">
            <a:avLst/>
          </a:prstGeom>
          <a:ln cmpd="sng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602772" y="170551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3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89374" y="200167"/>
            <a:ext cx="7467600" cy="86663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</a:t>
            </a:r>
            <a:r>
              <a:rPr lang="de-CH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</a:t>
            </a:r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Forschungsstand und Forschungslücken</a:t>
            </a:r>
            <a:endParaRPr lang="de-CH" sz="2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0866" y="1219200"/>
            <a:ext cx="8760733" cy="1828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i="1" dirty="0" smtClean="0">
                <a:solidFill>
                  <a:prstClr val="black"/>
                </a:solidFill>
              </a:rPr>
              <a:t>Negativer </a:t>
            </a:r>
            <a:r>
              <a:rPr lang="de-CH" dirty="0">
                <a:solidFill>
                  <a:prstClr val="black"/>
                </a:solidFill>
              </a:rPr>
              <a:t>Zusammenhang zwischen </a:t>
            </a:r>
            <a:r>
              <a:rPr lang="de-CH" b="1" i="1" dirty="0">
                <a:solidFill>
                  <a:prstClr val="black"/>
                </a:solidFill>
              </a:rPr>
              <a:t>emotionaler Intelligenz </a:t>
            </a:r>
            <a:r>
              <a:rPr lang="de-CH" dirty="0" smtClean="0">
                <a:solidFill>
                  <a:prstClr val="black"/>
                </a:solidFill>
              </a:rPr>
              <a:t>und: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>
                <a:solidFill>
                  <a:prstClr val="black"/>
                </a:solidFill>
              </a:rPr>
              <a:t>W</a:t>
            </a:r>
            <a:r>
              <a:rPr lang="de-CH" dirty="0" smtClean="0">
                <a:solidFill>
                  <a:prstClr val="black"/>
                </a:solidFill>
              </a:rPr>
              <a:t>ahrgenommenen </a:t>
            </a:r>
            <a:r>
              <a:rPr lang="de-CH" dirty="0">
                <a:solidFill>
                  <a:prstClr val="black"/>
                </a:solidFill>
              </a:rPr>
              <a:t>akuten und chronischen </a:t>
            </a:r>
            <a:r>
              <a:rPr lang="de-CH" b="1" dirty="0">
                <a:solidFill>
                  <a:prstClr val="black"/>
                </a:solidFill>
              </a:rPr>
              <a:t>Stress</a:t>
            </a:r>
            <a:r>
              <a:rPr lang="de-CH" dirty="0">
                <a:solidFill>
                  <a:prstClr val="black"/>
                </a:solidFill>
              </a:rPr>
              <a:t> (Singh &amp; Sharma, </a:t>
            </a:r>
            <a:r>
              <a:rPr lang="de-CH" dirty="0" smtClean="0">
                <a:solidFill>
                  <a:prstClr val="black"/>
                </a:solidFill>
              </a:rPr>
              <a:t>2012) </a:t>
            </a:r>
            <a:r>
              <a:rPr lang="de-CH" smtClean="0">
                <a:solidFill>
                  <a:prstClr val="black"/>
                </a:solidFill>
              </a:rPr>
              <a:t>und Stress-Reaktivität </a:t>
            </a:r>
            <a:r>
              <a:rPr lang="de-CH" dirty="0" smtClean="0">
                <a:solidFill>
                  <a:prstClr val="black"/>
                </a:solidFill>
              </a:rPr>
              <a:t>(</a:t>
            </a:r>
            <a:r>
              <a:rPr lang="de-CH" dirty="0" err="1" smtClean="0">
                <a:solidFill>
                  <a:prstClr val="black"/>
                </a:solidFill>
              </a:rPr>
              <a:t>Mikolajczak</a:t>
            </a:r>
            <a:r>
              <a:rPr lang="de-CH" dirty="0" smtClean="0">
                <a:solidFill>
                  <a:prstClr val="black"/>
                </a:solidFill>
              </a:rPr>
              <a:t> </a:t>
            </a:r>
            <a:r>
              <a:rPr lang="de-CH" dirty="0">
                <a:solidFill>
                  <a:prstClr val="black"/>
                </a:solidFill>
              </a:rPr>
              <a:t>et. al., </a:t>
            </a:r>
            <a:r>
              <a:rPr lang="de-CH" dirty="0" smtClean="0">
                <a:solidFill>
                  <a:prstClr val="black"/>
                </a:solidFill>
              </a:rPr>
              <a:t>2007</a:t>
            </a:r>
            <a:r>
              <a:rPr lang="de-CH" dirty="0">
                <a:solidFill>
                  <a:prstClr val="black"/>
                </a:solidFill>
              </a:rPr>
              <a:t>) </a:t>
            </a:r>
            <a:endParaRPr lang="de-CH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u="sng" dirty="0" smtClean="0">
                <a:solidFill>
                  <a:prstClr val="black"/>
                </a:solidFill>
              </a:rPr>
              <a:t>Aber:</a:t>
            </a:r>
            <a:r>
              <a:rPr lang="de-CH" b="1" dirty="0" smtClean="0">
                <a:solidFill>
                  <a:prstClr val="black"/>
                </a:solidFill>
              </a:rPr>
              <a:t>  </a:t>
            </a:r>
            <a:r>
              <a:rPr lang="de-CH" i="1" dirty="0" smtClean="0">
                <a:solidFill>
                  <a:prstClr val="black"/>
                </a:solidFill>
              </a:rPr>
              <a:t>positiver</a:t>
            </a:r>
            <a:r>
              <a:rPr lang="de-CH" dirty="0" smtClean="0">
                <a:solidFill>
                  <a:prstClr val="black"/>
                </a:solidFill>
              </a:rPr>
              <a:t> Zusammenhang mit elterlichem </a:t>
            </a:r>
            <a:r>
              <a:rPr lang="de-CH" b="1" dirty="0" smtClean="0">
                <a:solidFill>
                  <a:prstClr val="black"/>
                </a:solidFill>
              </a:rPr>
              <a:t>Stress-Coping </a:t>
            </a:r>
            <a:r>
              <a:rPr lang="de-CH" dirty="0" smtClean="0">
                <a:solidFill>
                  <a:prstClr val="black"/>
                </a:solidFill>
              </a:rPr>
              <a:t>(Mohammadi &amp; </a:t>
            </a:r>
            <a:r>
              <a:rPr lang="de-CH" dirty="0" err="1" smtClean="0">
                <a:solidFill>
                  <a:prstClr val="black"/>
                </a:solidFill>
              </a:rPr>
              <a:t>ShoaaKazemi</a:t>
            </a:r>
            <a:r>
              <a:rPr lang="de-CH" dirty="0" smtClean="0">
                <a:solidFill>
                  <a:prstClr val="black"/>
                </a:solidFill>
              </a:rPr>
              <a:t>, 2022) und positiver/negativer </a:t>
            </a:r>
            <a:r>
              <a:rPr lang="de-CH" dirty="0">
                <a:solidFill>
                  <a:prstClr val="black"/>
                </a:solidFill>
              </a:rPr>
              <a:t>Zusammenhang </a:t>
            </a:r>
            <a:r>
              <a:rPr lang="de-CH" dirty="0" smtClean="0">
                <a:solidFill>
                  <a:prstClr val="black"/>
                </a:solidFill>
              </a:rPr>
              <a:t>mit elterlichem </a:t>
            </a:r>
            <a:r>
              <a:rPr lang="de-CH" b="1" dirty="0">
                <a:solidFill>
                  <a:prstClr val="black"/>
                </a:solidFill>
              </a:rPr>
              <a:t>Burnout </a:t>
            </a:r>
            <a:r>
              <a:rPr lang="de-CH" dirty="0">
                <a:solidFill>
                  <a:prstClr val="black"/>
                </a:solidFill>
              </a:rPr>
              <a:t>(</a:t>
            </a:r>
            <a:r>
              <a:rPr lang="de-CH" dirty="0" err="1">
                <a:solidFill>
                  <a:prstClr val="black"/>
                </a:solidFill>
              </a:rPr>
              <a:t>Bayot</a:t>
            </a:r>
            <a:r>
              <a:rPr lang="de-CH" dirty="0">
                <a:solidFill>
                  <a:prstClr val="black"/>
                </a:solidFill>
              </a:rPr>
              <a:t> et. al., 2021</a:t>
            </a:r>
            <a:r>
              <a:rPr lang="de-CH" dirty="0" smtClean="0">
                <a:solidFill>
                  <a:prstClr val="black"/>
                </a:solidFill>
              </a:rPr>
              <a:t>)</a:t>
            </a:r>
            <a:endParaRPr lang="de-CH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0866" y="4876800"/>
            <a:ext cx="8760733" cy="18287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i="1" dirty="0" smtClean="0">
                <a:solidFill>
                  <a:schemeClr val="tx2"/>
                </a:solidFill>
              </a:rPr>
              <a:t>Stichprobe</a:t>
            </a:r>
            <a:r>
              <a:rPr lang="de-CH" dirty="0" smtClean="0">
                <a:solidFill>
                  <a:schemeClr val="tx1"/>
                </a:solidFill>
              </a:rPr>
              <a:t> der vorliegenden Arbeit wurde noch nicht untersucht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i="1" dirty="0" smtClean="0">
                <a:solidFill>
                  <a:schemeClr val="tx2"/>
                </a:solidFill>
              </a:rPr>
              <a:t>Mangel</a:t>
            </a:r>
            <a:r>
              <a:rPr lang="de-CH" dirty="0" smtClean="0">
                <a:solidFill>
                  <a:schemeClr val="tx2"/>
                </a:solidFill>
              </a:rPr>
              <a:t> </a:t>
            </a:r>
            <a:r>
              <a:rPr lang="de-CH" b="1" i="1" dirty="0">
                <a:solidFill>
                  <a:schemeClr val="tx2"/>
                </a:solidFill>
              </a:rPr>
              <a:t>an Studien </a:t>
            </a:r>
            <a:r>
              <a:rPr lang="de-CH" dirty="0" smtClean="0">
                <a:solidFill>
                  <a:schemeClr val="tx1"/>
                </a:solidFill>
              </a:rPr>
              <a:t>im </a:t>
            </a:r>
            <a:r>
              <a:rPr lang="de-CH" dirty="0">
                <a:solidFill>
                  <a:schemeClr val="tx1"/>
                </a:solidFill>
              </a:rPr>
              <a:t>deutschen </a:t>
            </a:r>
            <a:r>
              <a:rPr lang="de-CH" dirty="0" smtClean="0">
                <a:solidFill>
                  <a:schemeClr val="tx1"/>
                </a:solidFill>
              </a:rPr>
              <a:t>Sprachraum/Bereich der klinischen Psychologie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solidFill>
                  <a:schemeClr val="tx1"/>
                </a:solidFill>
              </a:rPr>
              <a:t>Mangel an Studien in Bezug auf </a:t>
            </a:r>
            <a:r>
              <a:rPr lang="de-CH" b="1" i="1" dirty="0" smtClean="0">
                <a:solidFill>
                  <a:schemeClr val="tx2"/>
                </a:solidFill>
              </a:rPr>
              <a:t>Elternstress </a:t>
            </a:r>
            <a:r>
              <a:rPr lang="de-CH" dirty="0" smtClean="0">
                <a:solidFill>
                  <a:schemeClr val="tx1"/>
                </a:solidFill>
              </a:rPr>
              <a:t>und</a:t>
            </a:r>
            <a:r>
              <a:rPr lang="de-CH" b="1" i="1" dirty="0" smtClean="0">
                <a:solidFill>
                  <a:schemeClr val="tx2"/>
                </a:solidFill>
              </a:rPr>
              <a:t> psychologisches Empowerment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2"/>
                </a:solidFill>
              </a:rPr>
              <a:t>Widersprüchliche Belege </a:t>
            </a:r>
            <a:r>
              <a:rPr lang="de-CH" dirty="0" smtClean="0">
                <a:solidFill>
                  <a:schemeClr val="tx1"/>
                </a:solidFill>
              </a:rPr>
              <a:t>in Bezug auf emotionaler Intelligenz </a:t>
            </a:r>
            <a:endParaRPr lang="de-CH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solidFill>
                  <a:schemeClr val="tx1"/>
                </a:solidFill>
              </a:rPr>
              <a:t>Die </a:t>
            </a:r>
            <a:r>
              <a:rPr lang="de-CH" b="1" dirty="0" smtClean="0">
                <a:solidFill>
                  <a:schemeClr val="tx2"/>
                </a:solidFill>
              </a:rPr>
              <a:t>Messinstrumenten  </a:t>
            </a:r>
            <a:r>
              <a:rPr lang="de-CH" dirty="0" smtClean="0">
                <a:solidFill>
                  <a:schemeClr val="tx1"/>
                </a:solidFill>
              </a:rPr>
              <a:t>unterscheiden sich von denen, die in früheren Studien verwendet wurden</a:t>
            </a:r>
          </a:p>
        </p:txBody>
      </p:sp>
      <p:sp>
        <p:nvSpPr>
          <p:cNvPr id="2" name="Rectangle 1"/>
          <p:cNvSpPr/>
          <p:nvPr/>
        </p:nvSpPr>
        <p:spPr>
          <a:xfrm>
            <a:off x="2757983" y="4408510"/>
            <a:ext cx="3657600" cy="452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000" b="1" i="1" u="sng" dirty="0" smtClean="0">
                <a:solidFill>
                  <a:schemeClr val="tx2"/>
                </a:solidFill>
              </a:rPr>
              <a:t>Forschungslücken:</a:t>
            </a:r>
            <a:endParaRPr lang="de-CH" sz="2000" b="1" i="1" u="sng" dirty="0">
              <a:solidFill>
                <a:schemeClr val="tx2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5400000">
            <a:off x="1973591" y="4392518"/>
            <a:ext cx="347450" cy="484632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Right Arrow 8"/>
          <p:cNvSpPr/>
          <p:nvPr/>
        </p:nvSpPr>
        <p:spPr>
          <a:xfrm rot="5400000">
            <a:off x="6886981" y="4392520"/>
            <a:ext cx="347453" cy="484632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Rounded Rectangle 9"/>
          <p:cNvSpPr/>
          <p:nvPr/>
        </p:nvSpPr>
        <p:spPr>
          <a:xfrm>
            <a:off x="230866" y="3189310"/>
            <a:ext cx="8760733" cy="1219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i="1" dirty="0" smtClean="0">
                <a:solidFill>
                  <a:schemeClr val="tx1"/>
                </a:solidFill>
              </a:rPr>
              <a:t>Negativer </a:t>
            </a:r>
            <a:r>
              <a:rPr lang="de-CH" dirty="0">
                <a:solidFill>
                  <a:schemeClr val="tx1"/>
                </a:solidFill>
              </a:rPr>
              <a:t>Zusammenhang </a:t>
            </a:r>
            <a:r>
              <a:rPr lang="de-CH" dirty="0" smtClean="0">
                <a:solidFill>
                  <a:schemeClr val="tx1"/>
                </a:solidFill>
              </a:rPr>
              <a:t>zwischen </a:t>
            </a:r>
            <a:r>
              <a:rPr lang="de-CH" b="1" dirty="0">
                <a:solidFill>
                  <a:schemeClr val="tx1"/>
                </a:solidFill>
              </a:rPr>
              <a:t>psychologischem Empowerment </a:t>
            </a:r>
            <a:r>
              <a:rPr lang="de-CH" dirty="0" smtClean="0">
                <a:solidFill>
                  <a:schemeClr val="tx1"/>
                </a:solidFill>
              </a:rPr>
              <a:t>und: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1"/>
                </a:solidFill>
              </a:rPr>
              <a:t>Stress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r>
              <a:rPr lang="de-CH" dirty="0">
                <a:solidFill>
                  <a:schemeClr val="tx1"/>
                </a:solidFill>
              </a:rPr>
              <a:t>am Arbeitsplatz (Seibert et. al., 2011; </a:t>
            </a:r>
            <a:r>
              <a:rPr lang="de-CH" dirty="0" err="1">
                <a:solidFill>
                  <a:schemeClr val="tx1"/>
                </a:solidFill>
              </a:rPr>
              <a:t>Schermuly</a:t>
            </a:r>
            <a:r>
              <a:rPr lang="de-CH" dirty="0">
                <a:solidFill>
                  <a:schemeClr val="tx1"/>
                </a:solidFill>
              </a:rPr>
              <a:t> et. al., </a:t>
            </a:r>
            <a:r>
              <a:rPr lang="de-CH" dirty="0" smtClean="0">
                <a:solidFill>
                  <a:schemeClr val="tx1"/>
                </a:solidFill>
              </a:rPr>
              <a:t>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b="1" dirty="0" smtClean="0">
                <a:solidFill>
                  <a:schemeClr val="tx1"/>
                </a:solidFill>
              </a:rPr>
              <a:t>Stress</a:t>
            </a:r>
            <a:r>
              <a:rPr lang="de-CH" dirty="0">
                <a:solidFill>
                  <a:schemeClr val="tx1"/>
                </a:solidFill>
              </a:rPr>
              <a:t>, den die Eltern von </a:t>
            </a:r>
            <a:r>
              <a:rPr lang="de-CH" dirty="0" smtClean="0">
                <a:solidFill>
                  <a:schemeClr val="tx1"/>
                </a:solidFill>
              </a:rPr>
              <a:t>Kindern mit </a:t>
            </a:r>
            <a:r>
              <a:rPr lang="de-CH" dirty="0">
                <a:solidFill>
                  <a:schemeClr val="tx1"/>
                </a:solidFill>
              </a:rPr>
              <a:t>emotionalen und Verhaltensproblemen </a:t>
            </a:r>
            <a:r>
              <a:rPr lang="de-CH" dirty="0" smtClean="0">
                <a:solidFill>
                  <a:schemeClr val="tx1"/>
                </a:solidFill>
              </a:rPr>
              <a:t>empfinden (Bode </a:t>
            </a:r>
            <a:r>
              <a:rPr lang="de-CH" dirty="0">
                <a:solidFill>
                  <a:schemeClr val="tx1"/>
                </a:solidFill>
              </a:rPr>
              <a:t>et. al., </a:t>
            </a:r>
            <a:r>
              <a:rPr lang="de-CH" dirty="0" smtClean="0">
                <a:solidFill>
                  <a:schemeClr val="tx1"/>
                </a:solidFill>
              </a:rPr>
              <a:t>2016) 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10600" y="1444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4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04080" y="228600"/>
            <a:ext cx="7467600" cy="609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.1. Hypothesen</a:t>
            </a:r>
            <a:endParaRPr lang="de-CH" sz="20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599" y="1066800"/>
            <a:ext cx="8815315" cy="4267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2000" b="1" u="sng" dirty="0">
                <a:solidFill>
                  <a:schemeClr val="tx2"/>
                </a:solidFill>
              </a:rPr>
              <a:t>H1: </a:t>
            </a:r>
            <a:r>
              <a:rPr lang="de-CH" sz="2000" b="1" dirty="0">
                <a:solidFill>
                  <a:schemeClr val="tx1"/>
                </a:solidFill>
              </a:rPr>
              <a:t>Es besteht ein negativer Zusammenhang zwischen dem </a:t>
            </a:r>
            <a:r>
              <a:rPr lang="de-CH" sz="2000" b="1" i="1" u="sng" dirty="0">
                <a:solidFill>
                  <a:schemeClr val="tx2"/>
                </a:solidFill>
              </a:rPr>
              <a:t>elterlichen Stress </a:t>
            </a:r>
            <a:r>
              <a:rPr lang="de-CH" sz="2000" b="1" dirty="0">
                <a:solidFill>
                  <a:schemeClr val="tx1"/>
                </a:solidFill>
              </a:rPr>
              <a:t>und</a:t>
            </a:r>
            <a:r>
              <a:rPr lang="de-CH" sz="2000" b="1" dirty="0">
                <a:solidFill>
                  <a:schemeClr val="tx2"/>
                </a:solidFill>
              </a:rPr>
              <a:t> </a:t>
            </a:r>
            <a:r>
              <a:rPr lang="de-CH" sz="2000" b="1" dirty="0" smtClean="0">
                <a:solidFill>
                  <a:schemeClr val="tx2"/>
                </a:solidFill>
              </a:rPr>
              <a:t>*</a:t>
            </a:r>
            <a:r>
              <a:rPr lang="de-CH" sz="2000" b="1" i="1" u="sng" dirty="0" smtClean="0">
                <a:solidFill>
                  <a:schemeClr val="tx2"/>
                </a:solidFill>
              </a:rPr>
              <a:t>emotionaler Intelligenz </a:t>
            </a:r>
            <a:r>
              <a:rPr lang="de-CH" sz="2000" b="1" dirty="0">
                <a:solidFill>
                  <a:schemeClr val="tx1"/>
                </a:solidFill>
              </a:rPr>
              <a:t>bei Müttern von Kindern mit Verdacht auf </a:t>
            </a:r>
            <a:r>
              <a:rPr lang="de-CH" sz="2000" b="1" dirty="0" smtClean="0">
                <a:solidFill>
                  <a:schemeClr val="tx1"/>
                </a:solidFill>
              </a:rPr>
              <a:t>Depression</a:t>
            </a:r>
          </a:p>
          <a:p>
            <a:endParaRPr lang="de-CH" b="1" dirty="0" smtClean="0">
              <a:solidFill>
                <a:schemeClr val="tx1"/>
              </a:solidFill>
            </a:endParaRPr>
          </a:p>
          <a:p>
            <a:r>
              <a:rPr lang="de-CH" b="1" dirty="0">
                <a:solidFill>
                  <a:schemeClr val="tx1"/>
                </a:solidFill>
              </a:rPr>
              <a:t>H1.1: Es besteht ein negativer Zusammenhang zwischen dem </a:t>
            </a:r>
            <a:r>
              <a:rPr lang="de-CH" b="1" dirty="0">
                <a:solidFill>
                  <a:schemeClr val="accent1">
                    <a:lumMod val="50000"/>
                  </a:schemeClr>
                </a:solidFill>
              </a:rPr>
              <a:t>elterlichen Stress </a:t>
            </a:r>
            <a:r>
              <a:rPr lang="de-CH" b="1" dirty="0">
                <a:solidFill>
                  <a:schemeClr val="tx1"/>
                </a:solidFill>
              </a:rPr>
              <a:t>und</a:t>
            </a:r>
          </a:p>
          <a:p>
            <a:r>
              <a:rPr lang="de-CH" b="1" dirty="0">
                <a:solidFill>
                  <a:schemeClr val="accent1">
                    <a:lumMod val="50000"/>
                  </a:schemeClr>
                </a:solidFill>
              </a:rPr>
              <a:t>Menschenkenntnis</a:t>
            </a:r>
            <a:r>
              <a:rPr lang="de-CH" b="1" dirty="0">
                <a:solidFill>
                  <a:schemeClr val="tx1"/>
                </a:solidFill>
              </a:rPr>
              <a:t> bei Müttern von Kindern mit Verdacht auf </a:t>
            </a:r>
            <a:r>
              <a:rPr lang="de-CH" b="1" dirty="0" smtClean="0">
                <a:solidFill>
                  <a:schemeClr val="tx1"/>
                </a:solidFill>
              </a:rPr>
              <a:t>Depression</a:t>
            </a:r>
          </a:p>
          <a:p>
            <a:endParaRPr lang="de-CH" b="1" dirty="0">
              <a:solidFill>
                <a:schemeClr val="tx1"/>
              </a:solidFill>
            </a:endParaRPr>
          </a:p>
          <a:p>
            <a:r>
              <a:rPr lang="de-CH" b="1" dirty="0">
                <a:solidFill>
                  <a:schemeClr val="tx1"/>
                </a:solidFill>
              </a:rPr>
              <a:t>H1.2: Es besteht ein negativer Zusammenhang zwischen dem </a:t>
            </a:r>
            <a:r>
              <a:rPr lang="de-CH" b="1" dirty="0">
                <a:solidFill>
                  <a:schemeClr val="accent1">
                    <a:lumMod val="50000"/>
                  </a:schemeClr>
                </a:solidFill>
              </a:rPr>
              <a:t>elterlichen Stress </a:t>
            </a:r>
            <a:r>
              <a:rPr lang="de-CH" b="1" dirty="0">
                <a:solidFill>
                  <a:schemeClr val="tx1"/>
                </a:solidFill>
              </a:rPr>
              <a:t>und</a:t>
            </a:r>
          </a:p>
          <a:p>
            <a:r>
              <a:rPr lang="de-CH" b="1" dirty="0">
                <a:solidFill>
                  <a:schemeClr val="accent1">
                    <a:lumMod val="50000"/>
                  </a:schemeClr>
                </a:solidFill>
              </a:rPr>
              <a:t>emotionaler Selbstkontrolle </a:t>
            </a:r>
            <a:r>
              <a:rPr lang="de-CH" b="1" dirty="0">
                <a:solidFill>
                  <a:schemeClr val="tx1"/>
                </a:solidFill>
              </a:rPr>
              <a:t>bei Müttern von Kindern mit Verdacht auf </a:t>
            </a:r>
            <a:r>
              <a:rPr lang="de-CH" b="1" dirty="0" smtClean="0">
                <a:solidFill>
                  <a:schemeClr val="tx1"/>
                </a:solidFill>
              </a:rPr>
              <a:t>Depression</a:t>
            </a:r>
          </a:p>
          <a:p>
            <a:endParaRPr lang="de-CH" b="1" dirty="0">
              <a:solidFill>
                <a:schemeClr val="tx1"/>
              </a:solidFill>
            </a:endParaRPr>
          </a:p>
          <a:p>
            <a:r>
              <a:rPr lang="de-CH" b="1" dirty="0">
                <a:solidFill>
                  <a:schemeClr val="tx1"/>
                </a:solidFill>
              </a:rPr>
              <a:t>H1.3: Es besteht ein negativer Zusammenhang zwischen dem </a:t>
            </a:r>
            <a:r>
              <a:rPr lang="de-CH" b="1" dirty="0">
                <a:solidFill>
                  <a:schemeClr val="accent1">
                    <a:lumMod val="50000"/>
                  </a:schemeClr>
                </a:solidFill>
              </a:rPr>
              <a:t>elterlichen Stress </a:t>
            </a:r>
            <a:r>
              <a:rPr lang="de-CH" b="1" dirty="0">
                <a:solidFill>
                  <a:schemeClr val="tx1"/>
                </a:solidFill>
              </a:rPr>
              <a:t>und</a:t>
            </a:r>
          </a:p>
          <a:p>
            <a:r>
              <a:rPr lang="de-CH" b="1" dirty="0">
                <a:solidFill>
                  <a:schemeClr val="accent1">
                    <a:lumMod val="50000"/>
                  </a:schemeClr>
                </a:solidFill>
              </a:rPr>
              <a:t>Überzeugungskraft</a:t>
            </a:r>
            <a:r>
              <a:rPr lang="de-CH" b="1" dirty="0">
                <a:solidFill>
                  <a:schemeClr val="tx1"/>
                </a:solidFill>
              </a:rPr>
              <a:t> bei Müttern von Kindern mit Verdacht auf </a:t>
            </a:r>
            <a:r>
              <a:rPr lang="de-CH" b="1" dirty="0" smtClean="0">
                <a:solidFill>
                  <a:schemeClr val="tx1"/>
                </a:solidFill>
              </a:rPr>
              <a:t>Depression</a:t>
            </a:r>
          </a:p>
          <a:p>
            <a:endParaRPr lang="de-CH" b="1" dirty="0">
              <a:solidFill>
                <a:schemeClr val="tx1"/>
              </a:solidFill>
            </a:endParaRPr>
          </a:p>
          <a:p>
            <a:r>
              <a:rPr lang="de-CH" b="1" dirty="0">
                <a:solidFill>
                  <a:schemeClr val="tx1"/>
                </a:solidFill>
              </a:rPr>
              <a:t>H1.4: Es besteht ein negativer Zusammenhang zwischen dem </a:t>
            </a:r>
            <a:r>
              <a:rPr lang="de-CH" b="1" dirty="0">
                <a:solidFill>
                  <a:schemeClr val="accent1">
                    <a:lumMod val="50000"/>
                  </a:schemeClr>
                </a:solidFill>
              </a:rPr>
              <a:t>elterlichen Stress</a:t>
            </a:r>
            <a:r>
              <a:rPr lang="de-CH" b="1" dirty="0">
                <a:solidFill>
                  <a:schemeClr val="tx1"/>
                </a:solidFill>
              </a:rPr>
              <a:t> und</a:t>
            </a:r>
          </a:p>
          <a:p>
            <a:r>
              <a:rPr lang="de-CH" b="1" dirty="0">
                <a:solidFill>
                  <a:schemeClr val="accent1">
                    <a:lumMod val="50000"/>
                  </a:schemeClr>
                </a:solidFill>
              </a:rPr>
              <a:t>Empathie</a:t>
            </a:r>
            <a:r>
              <a:rPr lang="de-CH" b="1" dirty="0">
                <a:solidFill>
                  <a:schemeClr val="tx1"/>
                </a:solidFill>
              </a:rPr>
              <a:t> bei Müttern von Kindern mit Verdacht auf </a:t>
            </a:r>
            <a:r>
              <a:rPr lang="de-CH" b="1" dirty="0" smtClean="0">
                <a:solidFill>
                  <a:schemeClr val="tx1"/>
                </a:solidFill>
              </a:rPr>
              <a:t>Depression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26324" y="5334000"/>
            <a:ext cx="8815311" cy="1066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2400" b="1" i="1" dirty="0" smtClean="0">
                <a:solidFill>
                  <a:schemeClr val="tx2"/>
                </a:solidFill>
              </a:rPr>
              <a:t>*</a:t>
            </a:r>
            <a:r>
              <a:rPr lang="de-CH" i="1" dirty="0" smtClean="0">
                <a:solidFill>
                  <a:schemeClr val="tx1"/>
                </a:solidFill>
              </a:rPr>
              <a:t>Da </a:t>
            </a:r>
            <a:r>
              <a:rPr lang="de-CH" i="1" dirty="0">
                <a:solidFill>
                  <a:schemeClr val="tx1"/>
                </a:solidFill>
              </a:rPr>
              <a:t>die Hypothese in Bezug auf </a:t>
            </a:r>
            <a:r>
              <a:rPr lang="de-CH" i="1" dirty="0" smtClean="0">
                <a:solidFill>
                  <a:schemeClr val="tx1"/>
                </a:solidFill>
              </a:rPr>
              <a:t>Gesamtkonstrukt formuliert wurden, sollten </a:t>
            </a:r>
            <a:r>
              <a:rPr lang="de-CH" i="1" dirty="0">
                <a:solidFill>
                  <a:schemeClr val="tx1"/>
                </a:solidFill>
              </a:rPr>
              <a:t>für die vollständige Annahme der </a:t>
            </a:r>
            <a:r>
              <a:rPr lang="de-CH" i="1" dirty="0" smtClean="0">
                <a:solidFill>
                  <a:schemeClr val="tx1"/>
                </a:solidFill>
              </a:rPr>
              <a:t>Forschungshypothesen </a:t>
            </a:r>
            <a:r>
              <a:rPr lang="de-CH" i="1" dirty="0">
                <a:solidFill>
                  <a:schemeClr val="tx1"/>
                </a:solidFill>
              </a:rPr>
              <a:t>alle </a:t>
            </a:r>
            <a:r>
              <a:rPr lang="de-CH" i="1" dirty="0" smtClean="0">
                <a:solidFill>
                  <a:schemeClr val="tx1"/>
                </a:solidFill>
              </a:rPr>
              <a:t>Facetten </a:t>
            </a:r>
            <a:r>
              <a:rPr lang="de-CH" i="1" dirty="0">
                <a:solidFill>
                  <a:schemeClr val="tx1"/>
                </a:solidFill>
              </a:rPr>
              <a:t>der emotionalen Intelligenz </a:t>
            </a:r>
            <a:r>
              <a:rPr lang="de-CH" i="1" dirty="0" smtClean="0">
                <a:solidFill>
                  <a:schemeClr val="tx1"/>
                </a:solidFill>
              </a:rPr>
              <a:t> signifikant negativ mit dem Elternstress zusammenhängen.</a:t>
            </a:r>
            <a:endParaRPr lang="de-CH" i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94102" y="170551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5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9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04080" y="228600"/>
            <a:ext cx="7467600" cy="609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.2. Hypothesen</a:t>
            </a:r>
            <a:endParaRPr lang="de-CH" sz="2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602" y="914400"/>
            <a:ext cx="8815314" cy="472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u="sng" dirty="0">
                <a:solidFill>
                  <a:schemeClr val="accent1">
                    <a:lumMod val="50000"/>
                  </a:schemeClr>
                </a:solidFill>
              </a:rPr>
              <a:t>H2: </a:t>
            </a:r>
            <a:r>
              <a:rPr lang="de-CH" b="1" dirty="0">
                <a:solidFill>
                  <a:prstClr val="black"/>
                </a:solidFill>
              </a:rPr>
              <a:t>Es besteht ein negativer Zusammenhang zwischen dem </a:t>
            </a:r>
            <a:r>
              <a:rPr lang="de-CH" b="1" i="1" u="sng" dirty="0">
                <a:solidFill>
                  <a:srgbClr val="1F497D"/>
                </a:solidFill>
              </a:rPr>
              <a:t>elterlichen Stress </a:t>
            </a:r>
            <a:r>
              <a:rPr lang="de-CH" b="1" dirty="0">
                <a:solidFill>
                  <a:prstClr val="black"/>
                </a:solidFill>
              </a:rPr>
              <a:t>und dem</a:t>
            </a:r>
          </a:p>
          <a:p>
            <a:r>
              <a:rPr lang="de-CH" b="1" i="1" u="sng" dirty="0" smtClean="0">
                <a:solidFill>
                  <a:srgbClr val="1F497D"/>
                </a:solidFill>
              </a:rPr>
              <a:t>*psychologischen </a:t>
            </a:r>
            <a:r>
              <a:rPr lang="de-CH" b="1" i="1" u="sng" dirty="0">
                <a:solidFill>
                  <a:srgbClr val="1F497D"/>
                </a:solidFill>
              </a:rPr>
              <a:t>Empowerment </a:t>
            </a:r>
            <a:r>
              <a:rPr lang="de-CH" b="1" dirty="0">
                <a:solidFill>
                  <a:prstClr val="black"/>
                </a:solidFill>
              </a:rPr>
              <a:t>bei Müttern von Kindern mit Verdacht auf </a:t>
            </a:r>
            <a:r>
              <a:rPr lang="de-CH" b="1" dirty="0" smtClean="0">
                <a:solidFill>
                  <a:prstClr val="black"/>
                </a:solidFill>
              </a:rPr>
              <a:t>Depression</a:t>
            </a:r>
          </a:p>
          <a:p>
            <a:endParaRPr lang="de-CH" sz="1600" b="1" dirty="0" smtClean="0">
              <a:solidFill>
                <a:prstClr val="black"/>
              </a:solidFill>
            </a:endParaRPr>
          </a:p>
          <a:p>
            <a:r>
              <a:rPr lang="de-CH" sz="1600" b="1" dirty="0">
                <a:solidFill>
                  <a:prstClr val="black"/>
                </a:solidFill>
              </a:rPr>
              <a:t>H2.1: Es besteht ein negativer Zusammenhang zwischen dem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elterlichen </a:t>
            </a:r>
            <a:r>
              <a:rPr lang="de-CH" sz="1600" b="1" dirty="0" smtClean="0">
                <a:solidFill>
                  <a:schemeClr val="accent1">
                    <a:lumMod val="50000"/>
                  </a:schemeClr>
                </a:solidFill>
              </a:rPr>
              <a:t>Stress </a:t>
            </a:r>
            <a:r>
              <a:rPr lang="de-CH" sz="1600" b="1" dirty="0" smtClean="0">
                <a:solidFill>
                  <a:prstClr val="black"/>
                </a:solidFill>
              </a:rPr>
              <a:t>und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Selbstvertrauen</a:t>
            </a:r>
            <a:r>
              <a:rPr lang="de-CH" sz="1600" b="1" dirty="0">
                <a:solidFill>
                  <a:prstClr val="black"/>
                </a:solidFill>
              </a:rPr>
              <a:t> bei Müttern von Kindern mit Verdacht auf </a:t>
            </a:r>
            <a:r>
              <a:rPr lang="de-CH" sz="1600" b="1" dirty="0" smtClean="0">
                <a:solidFill>
                  <a:prstClr val="black"/>
                </a:solidFill>
              </a:rPr>
              <a:t>Depression</a:t>
            </a:r>
          </a:p>
          <a:p>
            <a:endParaRPr lang="de-CH" sz="1600" b="1" dirty="0">
              <a:solidFill>
                <a:prstClr val="black"/>
              </a:solidFill>
            </a:endParaRPr>
          </a:p>
          <a:p>
            <a:r>
              <a:rPr lang="de-CH" sz="1600" b="1" dirty="0">
                <a:solidFill>
                  <a:prstClr val="black"/>
                </a:solidFill>
              </a:rPr>
              <a:t>H2.2: Es besteht ein negativer Zusammenhang zwischen dem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elterlichen </a:t>
            </a:r>
            <a:r>
              <a:rPr lang="de-CH" sz="1600" b="1" dirty="0" smtClean="0">
                <a:solidFill>
                  <a:schemeClr val="accent1">
                    <a:lumMod val="50000"/>
                  </a:schemeClr>
                </a:solidFill>
              </a:rPr>
              <a:t>Stress </a:t>
            </a:r>
            <a:r>
              <a:rPr lang="de-CH" sz="1600" b="1" dirty="0" smtClean="0">
                <a:solidFill>
                  <a:prstClr val="black"/>
                </a:solidFill>
              </a:rPr>
              <a:t>und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Optimismus </a:t>
            </a:r>
            <a:r>
              <a:rPr lang="de-CH" sz="1600" b="1" dirty="0">
                <a:solidFill>
                  <a:prstClr val="black"/>
                </a:solidFill>
              </a:rPr>
              <a:t>bei Müttern von Kindern mit Verdacht auf </a:t>
            </a:r>
            <a:r>
              <a:rPr lang="de-CH" sz="1600" b="1" dirty="0" smtClean="0">
                <a:solidFill>
                  <a:prstClr val="black"/>
                </a:solidFill>
              </a:rPr>
              <a:t>Depression</a:t>
            </a:r>
          </a:p>
          <a:p>
            <a:endParaRPr lang="de-CH" sz="1600" b="1" dirty="0">
              <a:solidFill>
                <a:prstClr val="black"/>
              </a:solidFill>
            </a:endParaRPr>
          </a:p>
          <a:p>
            <a:r>
              <a:rPr lang="de-CH" sz="1600" b="1" dirty="0">
                <a:solidFill>
                  <a:prstClr val="black"/>
                </a:solidFill>
              </a:rPr>
              <a:t>H2.3: Es besteht ein negativer Zusammenhang zwischen dem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elterlichen </a:t>
            </a:r>
            <a:r>
              <a:rPr lang="de-CH" sz="1600" b="1" dirty="0" smtClean="0">
                <a:solidFill>
                  <a:schemeClr val="accent1">
                    <a:lumMod val="50000"/>
                  </a:schemeClr>
                </a:solidFill>
              </a:rPr>
              <a:t>Stress </a:t>
            </a:r>
            <a:r>
              <a:rPr lang="de-CH" sz="1600" b="1" dirty="0" smtClean="0">
                <a:solidFill>
                  <a:prstClr val="black"/>
                </a:solidFill>
              </a:rPr>
              <a:t>und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affektiver Resilienz</a:t>
            </a:r>
            <a:r>
              <a:rPr lang="de-CH" sz="1600" b="1" dirty="0">
                <a:solidFill>
                  <a:prstClr val="black"/>
                </a:solidFill>
              </a:rPr>
              <a:t> bei Müttern von Kindern mit Verdacht auf </a:t>
            </a:r>
            <a:r>
              <a:rPr lang="de-CH" sz="1600" b="1" dirty="0" smtClean="0">
                <a:solidFill>
                  <a:prstClr val="black"/>
                </a:solidFill>
              </a:rPr>
              <a:t>Depression</a:t>
            </a:r>
          </a:p>
          <a:p>
            <a:endParaRPr lang="de-CH" sz="1600" b="1" dirty="0">
              <a:solidFill>
                <a:prstClr val="black"/>
              </a:solidFill>
            </a:endParaRPr>
          </a:p>
          <a:p>
            <a:r>
              <a:rPr lang="de-CH" sz="1600" b="1" dirty="0">
                <a:solidFill>
                  <a:prstClr val="black"/>
                </a:solidFill>
              </a:rPr>
              <a:t>H2.4: Es besteht ein negativer Zusammenhang zwischen dem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elterlichen </a:t>
            </a:r>
            <a:r>
              <a:rPr lang="de-CH" sz="1600" b="1" dirty="0" smtClean="0">
                <a:solidFill>
                  <a:schemeClr val="accent1">
                    <a:lumMod val="50000"/>
                  </a:schemeClr>
                </a:solidFill>
              </a:rPr>
              <a:t>Stress </a:t>
            </a:r>
            <a:r>
              <a:rPr lang="de-CH" sz="1600" b="1" dirty="0" smtClean="0">
                <a:solidFill>
                  <a:prstClr val="black"/>
                </a:solidFill>
              </a:rPr>
              <a:t>und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Problemlösekompetenz </a:t>
            </a:r>
            <a:r>
              <a:rPr lang="de-CH" sz="1600" b="1" dirty="0">
                <a:solidFill>
                  <a:prstClr val="black"/>
                </a:solidFill>
              </a:rPr>
              <a:t>bei Müttern von Kindern mit Verdacht auf </a:t>
            </a:r>
            <a:r>
              <a:rPr lang="de-CH" sz="1600" b="1" dirty="0" smtClean="0">
                <a:solidFill>
                  <a:prstClr val="black"/>
                </a:solidFill>
              </a:rPr>
              <a:t>Depression</a:t>
            </a:r>
          </a:p>
          <a:p>
            <a:endParaRPr lang="de-CH" sz="1600" b="1" dirty="0">
              <a:solidFill>
                <a:prstClr val="black"/>
              </a:solidFill>
            </a:endParaRPr>
          </a:p>
          <a:p>
            <a:r>
              <a:rPr lang="de-CH" sz="1600" b="1" dirty="0">
                <a:solidFill>
                  <a:prstClr val="black"/>
                </a:solidFill>
              </a:rPr>
              <a:t>H2.5: Es besteht ein negativer Zusammenhang zwischen dem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elterlichen </a:t>
            </a:r>
            <a:r>
              <a:rPr lang="de-CH" sz="1600" b="1" dirty="0" smtClean="0">
                <a:solidFill>
                  <a:schemeClr val="accent1">
                    <a:lumMod val="50000"/>
                  </a:schemeClr>
                </a:solidFill>
              </a:rPr>
              <a:t>Stress </a:t>
            </a:r>
            <a:r>
              <a:rPr lang="de-CH" sz="1600" b="1" dirty="0" smtClean="0">
                <a:solidFill>
                  <a:prstClr val="black"/>
                </a:solidFill>
              </a:rPr>
              <a:t>und </a:t>
            </a:r>
            <a:r>
              <a:rPr lang="de-CH" sz="1600" b="1" dirty="0">
                <a:solidFill>
                  <a:schemeClr val="accent1">
                    <a:lumMod val="50000"/>
                  </a:schemeClr>
                </a:solidFill>
              </a:rPr>
              <a:t>kognitiver Stärke</a:t>
            </a:r>
            <a:r>
              <a:rPr lang="de-CH" sz="1600" b="1" dirty="0">
                <a:solidFill>
                  <a:prstClr val="black"/>
                </a:solidFill>
              </a:rPr>
              <a:t> bei Müttern von Kindern mit Verdacht auf Depression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28601" y="5656997"/>
            <a:ext cx="8815311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2400" b="1" i="1" dirty="0" smtClean="0">
                <a:solidFill>
                  <a:srgbClr val="1F497D"/>
                </a:solidFill>
              </a:rPr>
              <a:t>*</a:t>
            </a:r>
            <a:r>
              <a:rPr lang="de-CH" i="1" dirty="0" smtClean="0">
                <a:solidFill>
                  <a:prstClr val="black"/>
                </a:solidFill>
              </a:rPr>
              <a:t>Da </a:t>
            </a:r>
            <a:r>
              <a:rPr lang="de-CH" i="1" dirty="0">
                <a:solidFill>
                  <a:prstClr val="black"/>
                </a:solidFill>
              </a:rPr>
              <a:t>die Hypothese in Bezug auf </a:t>
            </a:r>
            <a:r>
              <a:rPr lang="de-CH" i="1" dirty="0" smtClean="0">
                <a:solidFill>
                  <a:prstClr val="black"/>
                </a:solidFill>
              </a:rPr>
              <a:t>Gesamtkonstrukt formuliert wurden, sollten </a:t>
            </a:r>
            <a:r>
              <a:rPr lang="de-CH" i="1" dirty="0">
                <a:solidFill>
                  <a:prstClr val="black"/>
                </a:solidFill>
              </a:rPr>
              <a:t>für die vollständige Annahme der </a:t>
            </a:r>
            <a:r>
              <a:rPr lang="de-CH" i="1" dirty="0" smtClean="0">
                <a:solidFill>
                  <a:prstClr val="black"/>
                </a:solidFill>
              </a:rPr>
              <a:t>Forschungshypothesen alle Facetten des psychologischen Empowerments signifikant negativ  mit dem Elternstress zusammenhängen.</a:t>
            </a:r>
            <a:endParaRPr lang="de-CH" i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10600" y="1603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6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8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914400" y="152400"/>
            <a:ext cx="7467600" cy="685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Methodik</a:t>
            </a:r>
            <a:endParaRPr lang="de-CH" sz="20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10316" y="1123950"/>
            <a:ext cx="2160896" cy="9144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solidFill>
                  <a:schemeClr val="tx1"/>
                </a:solidFill>
              </a:rPr>
              <a:t>Design</a:t>
            </a:r>
            <a:endParaRPr lang="de-CH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95532" y="2491285"/>
            <a:ext cx="2160896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solidFill>
                  <a:schemeClr val="tx1"/>
                </a:solidFill>
              </a:rPr>
              <a:t>Stichprobe</a:t>
            </a:r>
            <a:endParaRPr lang="de-CH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5960" y="4117075"/>
            <a:ext cx="2190467" cy="914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solidFill>
                  <a:schemeClr val="tx1"/>
                </a:solidFill>
              </a:rPr>
              <a:t>Instrumente</a:t>
            </a:r>
            <a:endParaRPr lang="de-CH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0746" y="5609300"/>
            <a:ext cx="2160896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solidFill>
                  <a:schemeClr val="tx1"/>
                </a:solidFill>
              </a:rPr>
              <a:t>Datenanalyse</a:t>
            </a:r>
            <a:endParaRPr lang="de-CH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379254" y="3736075"/>
            <a:ext cx="6578221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Eltern-Belastungs-Inventar 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(EBI) 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(Tröster,2011), </a:t>
            </a:r>
            <a:r>
              <a:rPr lang="de-CH" sz="1600" b="1" i="1" u="sng" dirty="0" smtClean="0">
                <a:solidFill>
                  <a:schemeClr val="tx2">
                    <a:lumMod val="50000"/>
                  </a:schemeClr>
                </a:solidFill>
              </a:rPr>
              <a:t>Kindbereich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Emotional </a:t>
            </a:r>
            <a:r>
              <a:rPr lang="de-CH" sz="1600" dirty="0" err="1">
                <a:solidFill>
                  <a:schemeClr val="tx2">
                    <a:lumMod val="50000"/>
                  </a:schemeClr>
                </a:solidFill>
              </a:rPr>
              <a:t>Intelligence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 Inventar (EI4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) (</a:t>
            </a:r>
            <a:r>
              <a:rPr lang="de-CH" sz="1600" dirty="0" err="1" smtClean="0">
                <a:solidFill>
                  <a:schemeClr val="tx2">
                    <a:lumMod val="50000"/>
                  </a:schemeClr>
                </a:solidFill>
              </a:rPr>
              <a:t>Satov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2012) </a:t>
            </a:r>
            <a:r>
              <a:rPr lang="de-CH" sz="1600" b="1" i="1" u="sng" dirty="0" smtClean="0">
                <a:solidFill>
                  <a:schemeClr val="tx2">
                    <a:lumMod val="50000"/>
                  </a:schemeClr>
                </a:solidFill>
              </a:rPr>
              <a:t>Empathie, </a:t>
            </a:r>
            <a:r>
              <a:rPr lang="de-CH" sz="1600" b="1" i="1" u="sng" dirty="0">
                <a:solidFill>
                  <a:schemeClr val="tx2">
                    <a:lumMod val="50000"/>
                  </a:schemeClr>
                </a:solidFill>
              </a:rPr>
              <a:t>Menschenkenntnis, Überzeugungskraft und Emotionale Selbstkontrolle</a:t>
            </a:r>
            <a:endParaRPr lang="de-CH" sz="1600" b="1" i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Fragebogen für Empowerment und Resilienz (STARC-5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) (</a:t>
            </a:r>
            <a:r>
              <a:rPr lang="de-CH" sz="1600" dirty="0" err="1" smtClean="0">
                <a:solidFill>
                  <a:schemeClr val="tx2">
                    <a:lumMod val="50000"/>
                  </a:schemeClr>
                </a:solidFill>
              </a:rPr>
              <a:t>Himmer-Gurdan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2023) </a:t>
            </a:r>
            <a:r>
              <a:rPr lang="de-CH" sz="1600" b="1" u="sng" dirty="0" smtClean="0">
                <a:solidFill>
                  <a:schemeClr val="tx2">
                    <a:lumMod val="50000"/>
                  </a:schemeClr>
                </a:solidFill>
              </a:rPr>
              <a:t>Selbstvertrauen</a:t>
            </a:r>
            <a:r>
              <a:rPr lang="de-CH" sz="1600" b="1" u="sng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de-CH" sz="1600" b="1" u="sng" dirty="0" smtClean="0">
                <a:solidFill>
                  <a:schemeClr val="tx2">
                    <a:lumMod val="50000"/>
                  </a:schemeClr>
                </a:solidFill>
              </a:rPr>
              <a:t>Optimismus, Affektive </a:t>
            </a:r>
            <a:r>
              <a:rPr lang="de-CH" sz="1600" b="1" u="sng" dirty="0">
                <a:solidFill>
                  <a:schemeClr val="tx2">
                    <a:lumMod val="50000"/>
                  </a:schemeClr>
                </a:solidFill>
              </a:rPr>
              <a:t>Resilienz, Problemlösekompetenz und kognitive </a:t>
            </a:r>
            <a:r>
              <a:rPr lang="de-CH" sz="1600" b="1" u="sng" dirty="0" smtClean="0">
                <a:solidFill>
                  <a:schemeClr val="tx2">
                    <a:lumMod val="50000"/>
                  </a:schemeClr>
                </a:solidFill>
              </a:rPr>
              <a:t>Stärke</a:t>
            </a:r>
            <a:endParaRPr lang="de-CH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379259" y="2303628"/>
            <a:ext cx="6578221" cy="12897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N =56 (24 Paper-</a:t>
            </a:r>
            <a:r>
              <a:rPr lang="de-CH" sz="1600" dirty="0" err="1" smtClean="0">
                <a:solidFill>
                  <a:schemeClr val="tx2">
                    <a:lumMod val="50000"/>
                  </a:schemeClr>
                </a:solidFill>
              </a:rPr>
              <a:t>Pencil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, 32 Online)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Mütter von Kindern mit depressive Symptomatik (Alter 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des Kindes  6 bis 17 J. a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Eingeschlossen: Mütter von Kindern mit komorbiden Störungen, 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mit 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gesicherte Diagnose 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Depression </a:t>
            </a:r>
            <a:endParaRPr lang="de-CH" sz="16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379257" y="1028700"/>
            <a:ext cx="6578221" cy="11049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Quantitative Studie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Mix-Mode Datenerhebung (Paper-</a:t>
            </a:r>
            <a:r>
              <a:rPr lang="de-CH" sz="1600" dirty="0" err="1" smtClean="0">
                <a:solidFill>
                  <a:schemeClr val="tx2">
                    <a:lumMod val="50000"/>
                  </a:schemeClr>
                </a:solidFill>
              </a:rPr>
              <a:t>Pencil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 + Online)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Präsent im </a:t>
            </a:r>
            <a:r>
              <a:rPr lang="de-CH" sz="1600" dirty="0" err="1" smtClean="0">
                <a:solidFill>
                  <a:schemeClr val="tx2">
                    <a:lumMod val="50000"/>
                  </a:schemeClr>
                </a:solidFill>
              </a:rPr>
              <a:t>KJP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-Bereich (23.12.2023  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- 22.04.2024) + </a:t>
            </a:r>
            <a:r>
              <a:rPr lang="de-CH" sz="1600" dirty="0" err="1" smtClean="0">
                <a:solidFill>
                  <a:schemeClr val="tx2">
                    <a:lumMod val="50000"/>
                  </a:schemeClr>
                </a:solidFill>
              </a:rPr>
              <a:t>SoSci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-Survey (06.04.2024  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- 21.04.2024</a:t>
            </a:r>
            <a:r>
              <a:rPr lang="de-CH" sz="16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379254" y="5579801"/>
            <a:ext cx="6578221" cy="9733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IBM </a:t>
            </a:r>
            <a:r>
              <a:rPr lang="de-CH" sz="1600" dirty="0" err="1">
                <a:solidFill>
                  <a:schemeClr val="tx2">
                    <a:lumMod val="50000"/>
                  </a:schemeClr>
                </a:solidFill>
              </a:rPr>
              <a:t>SPSS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e-CH" sz="1600" dirty="0" err="1">
                <a:solidFill>
                  <a:schemeClr val="tx2">
                    <a:lumMod val="50000"/>
                  </a:schemeClr>
                </a:solidFill>
              </a:rPr>
              <a:t>Statistics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 (Version 26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Korrelation </a:t>
            </a:r>
            <a:r>
              <a:rPr lang="de-CH" sz="1600" dirty="0">
                <a:solidFill>
                  <a:schemeClr val="tx2">
                    <a:lumMod val="50000"/>
                  </a:schemeClr>
                </a:solidFill>
              </a:rPr>
              <a:t>nach </a:t>
            </a: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Pearson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 smtClean="0">
                <a:solidFill>
                  <a:schemeClr val="tx2">
                    <a:lumMod val="50000"/>
                  </a:schemeClr>
                </a:solidFill>
              </a:rPr>
              <a:t>Bonferroni-Korrektur</a:t>
            </a:r>
            <a:endParaRPr lang="de-CH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610600" y="1603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7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31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60946" y="152400"/>
            <a:ext cx="7467600" cy="609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Ergebnisse</a:t>
            </a:r>
            <a:endParaRPr lang="de-CH" sz="20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4572000" y="857250"/>
            <a:ext cx="22746" cy="600075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2926" y="1044338"/>
            <a:ext cx="2357651" cy="467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i="1" u="sng" dirty="0" smtClean="0">
                <a:solidFill>
                  <a:prstClr val="black"/>
                </a:solidFill>
              </a:rPr>
              <a:t>Hypothese 1: </a:t>
            </a:r>
            <a:r>
              <a:rPr lang="de-CH" u="sng" dirty="0" smtClean="0">
                <a:solidFill>
                  <a:prstClr val="black"/>
                </a:solidFill>
              </a:rPr>
              <a:t>teilweise angenommen</a:t>
            </a:r>
            <a:endParaRPr lang="de-CH" u="sng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57866" y="1092958"/>
            <a:ext cx="2438399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u="sng" dirty="0" smtClean="0">
                <a:solidFill>
                  <a:prstClr val="black"/>
                </a:solidFill>
              </a:rPr>
              <a:t>Hypothese 2</a:t>
            </a:r>
            <a:r>
              <a:rPr lang="de-CH" u="sng" dirty="0" smtClean="0">
                <a:solidFill>
                  <a:prstClr val="black"/>
                </a:solidFill>
              </a:rPr>
              <a:t>:teilweise angenommen</a:t>
            </a:r>
            <a:endParaRPr lang="de-CH" u="sng" dirty="0">
              <a:solidFill>
                <a:prstClr val="black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2746" y="3170400"/>
            <a:ext cx="1577454" cy="10205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solidFill>
                  <a:prstClr val="black"/>
                </a:solidFill>
              </a:rPr>
              <a:t>Elternstress</a:t>
            </a:r>
            <a:endParaRPr lang="de-CH" b="1" dirty="0">
              <a:solidFill>
                <a:prstClr val="black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905837" y="4652927"/>
            <a:ext cx="1526274" cy="5243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prstClr val="black"/>
                </a:solidFill>
              </a:rPr>
              <a:t>Menschen-</a:t>
            </a:r>
          </a:p>
          <a:p>
            <a:pPr algn="ctr"/>
            <a:r>
              <a:rPr lang="de-CH" sz="1600" dirty="0">
                <a:solidFill>
                  <a:prstClr val="black"/>
                </a:solidFill>
              </a:rPr>
              <a:t>Kenntnis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905837" y="3488136"/>
            <a:ext cx="1526274" cy="4205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Empathie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917210" y="2215486"/>
            <a:ext cx="1526274" cy="5993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Emotionale Selbstkontrolle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665827" y="3170399"/>
            <a:ext cx="1488745" cy="10205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>
                <a:solidFill>
                  <a:prstClr val="black"/>
                </a:solidFill>
              </a:rPr>
              <a:t>Elternstress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2888776" y="5867400"/>
            <a:ext cx="1526274" cy="56411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srgbClr val="1F497D">
                    <a:lumMod val="50000"/>
                  </a:srgbClr>
                </a:solidFill>
              </a:rPr>
              <a:t>Überzeugung-</a:t>
            </a:r>
          </a:p>
          <a:p>
            <a:pPr algn="ctr"/>
            <a:r>
              <a:rPr lang="de-CH" sz="1600" dirty="0">
                <a:solidFill>
                  <a:srgbClr val="1F497D">
                    <a:lumMod val="50000"/>
                  </a:srgbClr>
                </a:solidFill>
              </a:rPr>
              <a:t>K</a:t>
            </a:r>
            <a:r>
              <a:rPr lang="de-CH" sz="1600" dirty="0" smtClean="0">
                <a:solidFill>
                  <a:srgbClr val="1F497D">
                    <a:lumMod val="50000"/>
                  </a:srgbClr>
                </a:solidFill>
              </a:rPr>
              <a:t>raft</a:t>
            </a:r>
            <a:endParaRPr lang="de-CH" sz="1600" dirty="0">
              <a:solidFill>
                <a:prstClr val="white"/>
              </a:solidFill>
            </a:endParaRPr>
          </a:p>
        </p:txBody>
      </p:sp>
      <p:cxnSp>
        <p:nvCxnSpPr>
          <p:cNvPr id="28" name="Straight Arrow Connector 27"/>
          <p:cNvCxnSpPr>
            <a:stCxn id="21" idx="3"/>
            <a:endCxn id="24" idx="1"/>
          </p:cNvCxnSpPr>
          <p:nvPr/>
        </p:nvCxnSpPr>
        <p:spPr>
          <a:xfrm flipV="1">
            <a:off x="1600200" y="2515168"/>
            <a:ext cx="1317010" cy="1165532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1" idx="3"/>
            <a:endCxn id="23" idx="1"/>
          </p:cNvCxnSpPr>
          <p:nvPr/>
        </p:nvCxnSpPr>
        <p:spPr>
          <a:xfrm>
            <a:off x="1600200" y="3680700"/>
            <a:ext cx="1305637" cy="1769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3"/>
            <a:endCxn id="22" idx="1"/>
          </p:cNvCxnSpPr>
          <p:nvPr/>
        </p:nvCxnSpPr>
        <p:spPr>
          <a:xfrm>
            <a:off x="1600200" y="3680700"/>
            <a:ext cx="1305637" cy="1234377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1" idx="3"/>
            <a:endCxn id="26" idx="1"/>
          </p:cNvCxnSpPr>
          <p:nvPr/>
        </p:nvCxnSpPr>
        <p:spPr>
          <a:xfrm>
            <a:off x="1600200" y="3680700"/>
            <a:ext cx="1288576" cy="246875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7336808" y="2204192"/>
            <a:ext cx="1660478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schemeClr val="tx1"/>
                </a:solidFill>
              </a:rPr>
              <a:t>Selbstvertrauen</a:t>
            </a:r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361830" y="3090854"/>
            <a:ext cx="1660478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schemeClr val="tx1"/>
                </a:solidFill>
              </a:rPr>
              <a:t>Optimismus</a:t>
            </a:r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361830" y="4006006"/>
            <a:ext cx="1660478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schemeClr val="tx1"/>
                </a:solidFill>
              </a:rPr>
              <a:t>Affektive Resilienz</a:t>
            </a:r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7361830" y="4915077"/>
            <a:ext cx="1644555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schemeClr val="tx1"/>
                </a:solidFill>
              </a:rPr>
              <a:t>Problemlöse-kompetenz</a:t>
            </a:r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361830" y="5867400"/>
            <a:ext cx="1628632" cy="56411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schemeClr val="tx1"/>
                </a:solidFill>
              </a:rPr>
              <a:t>Kognitive Stärke</a:t>
            </a:r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95730" y="1573614"/>
            <a:ext cx="1771935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b="1" dirty="0">
              <a:solidFill>
                <a:prstClr val="black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719317" y="1902156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</a:t>
            </a:r>
            <a:r>
              <a:rPr lang="de-CH" sz="1600" dirty="0">
                <a:solidFill>
                  <a:prstClr val="black"/>
                </a:solidFill>
              </a:rPr>
              <a:t>- .</a:t>
            </a:r>
            <a:r>
              <a:rPr lang="de-CH" sz="1600" dirty="0" smtClean="0">
                <a:solidFill>
                  <a:prstClr val="black"/>
                </a:solidFill>
              </a:rPr>
              <a:t>482, p = .000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739788" y="3174808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.007, p = .478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739788" y="4353245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</a:t>
            </a:r>
            <a:r>
              <a:rPr lang="de-CH" sz="1600" dirty="0">
                <a:solidFill>
                  <a:prstClr val="black"/>
                </a:solidFill>
              </a:rPr>
              <a:t>- </a:t>
            </a:r>
            <a:r>
              <a:rPr lang="de-CH" sz="1600" dirty="0" smtClean="0">
                <a:solidFill>
                  <a:prstClr val="black"/>
                </a:solidFill>
              </a:rPr>
              <a:t>.002, p = .494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739788" y="5567718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</a:t>
            </a:r>
            <a:r>
              <a:rPr lang="de-CH" sz="1600" dirty="0">
                <a:solidFill>
                  <a:prstClr val="black"/>
                </a:solidFill>
              </a:rPr>
              <a:t>- </a:t>
            </a:r>
            <a:r>
              <a:rPr lang="de-CH" sz="1600" dirty="0" smtClean="0">
                <a:solidFill>
                  <a:prstClr val="black"/>
                </a:solidFill>
              </a:rPr>
              <a:t>.233, p = .042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49" y="6364974"/>
            <a:ext cx="2884227" cy="467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b="1" i="1" u="sng" dirty="0" smtClean="0">
                <a:solidFill>
                  <a:prstClr val="black"/>
                </a:solidFill>
              </a:rPr>
              <a:t>*Bonferroni-Korrektur: </a:t>
            </a:r>
            <a:r>
              <a:rPr lang="el-GR" sz="1400" b="1" i="1" u="sng" dirty="0" smtClean="0">
                <a:solidFill>
                  <a:prstClr val="black"/>
                </a:solidFill>
              </a:rPr>
              <a:t>α</a:t>
            </a:r>
            <a:r>
              <a:rPr lang="de-CH" sz="1400" b="1" i="1" u="sng" dirty="0">
                <a:solidFill>
                  <a:prstClr val="black"/>
                </a:solidFill>
              </a:rPr>
              <a:t> =  .0125</a:t>
            </a:r>
            <a:endParaRPr lang="de-CH" sz="1400" u="sng" dirty="0">
              <a:solidFill>
                <a:prstClr val="black"/>
              </a:solidFill>
            </a:endParaRPr>
          </a:p>
        </p:txBody>
      </p:sp>
      <p:cxnSp>
        <p:nvCxnSpPr>
          <p:cNvPr id="71" name="Straight Arrow Connector 70"/>
          <p:cNvCxnSpPr>
            <a:stCxn id="25" idx="3"/>
            <a:endCxn id="44" idx="1"/>
          </p:cNvCxnSpPr>
          <p:nvPr/>
        </p:nvCxnSpPr>
        <p:spPr>
          <a:xfrm flipV="1">
            <a:off x="6154572" y="2432792"/>
            <a:ext cx="1182236" cy="1247907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5" idx="3"/>
            <a:endCxn id="45" idx="1"/>
          </p:cNvCxnSpPr>
          <p:nvPr/>
        </p:nvCxnSpPr>
        <p:spPr>
          <a:xfrm flipV="1">
            <a:off x="6154572" y="3319454"/>
            <a:ext cx="1207258" cy="36124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5" idx="3"/>
            <a:endCxn id="46" idx="1"/>
          </p:cNvCxnSpPr>
          <p:nvPr/>
        </p:nvCxnSpPr>
        <p:spPr>
          <a:xfrm>
            <a:off x="6154572" y="3680699"/>
            <a:ext cx="1207258" cy="553907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25" idx="3"/>
            <a:endCxn id="47" idx="1"/>
          </p:cNvCxnSpPr>
          <p:nvPr/>
        </p:nvCxnSpPr>
        <p:spPr>
          <a:xfrm>
            <a:off x="6154572" y="3680699"/>
            <a:ext cx="1207258" cy="146297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5" idx="3"/>
            <a:endCxn id="48" idx="1"/>
          </p:cNvCxnSpPr>
          <p:nvPr/>
        </p:nvCxnSpPr>
        <p:spPr>
          <a:xfrm>
            <a:off x="6154572" y="3680699"/>
            <a:ext cx="1207258" cy="2468756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7264021" y="1915804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</a:t>
            </a:r>
            <a:r>
              <a:rPr lang="de-CH" sz="1600" dirty="0">
                <a:solidFill>
                  <a:prstClr val="black"/>
                </a:solidFill>
              </a:rPr>
              <a:t>- .</a:t>
            </a:r>
            <a:r>
              <a:rPr lang="de-CH" sz="1600" dirty="0" smtClean="0">
                <a:solidFill>
                  <a:prstClr val="black"/>
                </a:solidFill>
              </a:rPr>
              <a:t>424, p = .001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279944" y="2788266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</a:t>
            </a:r>
            <a:r>
              <a:rPr lang="de-CH" sz="1600" dirty="0">
                <a:solidFill>
                  <a:prstClr val="black"/>
                </a:solidFill>
              </a:rPr>
              <a:t>- </a:t>
            </a:r>
            <a:r>
              <a:rPr lang="de-CH" sz="1600" dirty="0" smtClean="0">
                <a:solidFill>
                  <a:prstClr val="black"/>
                </a:solidFill>
              </a:rPr>
              <a:t>.475, p = .000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7294729" y="3672051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</a:t>
            </a:r>
            <a:r>
              <a:rPr lang="de-CH" sz="1600" dirty="0">
                <a:solidFill>
                  <a:prstClr val="black"/>
                </a:solidFill>
              </a:rPr>
              <a:t>- </a:t>
            </a:r>
            <a:r>
              <a:rPr lang="de-CH" sz="1600" dirty="0" smtClean="0">
                <a:solidFill>
                  <a:prstClr val="black"/>
                </a:solidFill>
              </a:rPr>
              <a:t>.333, p = .006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264021" y="4615395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</a:t>
            </a:r>
            <a:r>
              <a:rPr lang="de-CH" sz="1600" dirty="0">
                <a:solidFill>
                  <a:prstClr val="black"/>
                </a:solidFill>
              </a:rPr>
              <a:t>- </a:t>
            </a:r>
            <a:r>
              <a:rPr lang="de-CH" sz="1600" dirty="0" smtClean="0">
                <a:solidFill>
                  <a:prstClr val="black"/>
                </a:solidFill>
              </a:rPr>
              <a:t>.221, p = .050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279944" y="5574541"/>
            <a:ext cx="1824250" cy="299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>
                <a:solidFill>
                  <a:prstClr val="black"/>
                </a:solidFill>
              </a:rPr>
              <a:t>r = </a:t>
            </a:r>
            <a:r>
              <a:rPr lang="de-CH" sz="1600" dirty="0">
                <a:solidFill>
                  <a:prstClr val="black"/>
                </a:solidFill>
              </a:rPr>
              <a:t>- </a:t>
            </a:r>
            <a:r>
              <a:rPr lang="de-CH" sz="1600" dirty="0" smtClean="0">
                <a:solidFill>
                  <a:prstClr val="black"/>
                </a:solidFill>
              </a:rPr>
              <a:t>.051, p = .354</a:t>
            </a:r>
            <a:endParaRPr lang="de-CH" sz="1600" dirty="0">
              <a:solidFill>
                <a:prstClr val="black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610668" y="6390280"/>
            <a:ext cx="2884227" cy="467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b="1" i="1" u="sng" dirty="0" smtClean="0">
                <a:solidFill>
                  <a:prstClr val="black"/>
                </a:solidFill>
              </a:rPr>
              <a:t>*Bonferroni-Korrektur: </a:t>
            </a:r>
            <a:r>
              <a:rPr lang="el-GR" sz="1400" b="1" i="1" u="sng" dirty="0" smtClean="0">
                <a:solidFill>
                  <a:prstClr val="black"/>
                </a:solidFill>
              </a:rPr>
              <a:t>α</a:t>
            </a:r>
            <a:r>
              <a:rPr lang="de-CH" sz="1400" b="1" i="1" u="sng" dirty="0">
                <a:solidFill>
                  <a:prstClr val="black"/>
                </a:solidFill>
              </a:rPr>
              <a:t> =  .</a:t>
            </a:r>
            <a:r>
              <a:rPr lang="de-CH" sz="1400" b="1" i="1" u="sng" dirty="0" smtClean="0">
                <a:solidFill>
                  <a:prstClr val="black"/>
                </a:solidFill>
              </a:rPr>
              <a:t>01</a:t>
            </a:r>
            <a:endParaRPr lang="de-CH" sz="1400" u="sng" dirty="0">
              <a:solidFill>
                <a:prstClr val="black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015888" y="2860894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 smtClean="0">
                <a:solidFill>
                  <a:srgbClr val="00B050"/>
                </a:solidFill>
                <a:sym typeface="Wingdings"/>
              </a:rPr>
              <a:t></a:t>
            </a:r>
            <a:endParaRPr lang="de-CH" sz="2800" dirty="0">
              <a:solidFill>
                <a:srgbClr val="00B05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639065" y="4503086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>
                <a:solidFill>
                  <a:srgbClr val="FF0000"/>
                </a:solidFill>
                <a:sym typeface="Wingdings"/>
              </a:rPr>
              <a:t>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639065" y="3886830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 smtClean="0">
                <a:solidFill>
                  <a:srgbClr val="00B050"/>
                </a:solidFill>
                <a:sym typeface="Wingdings"/>
              </a:rPr>
              <a:t></a:t>
            </a:r>
            <a:endParaRPr lang="de-CH" sz="2800" dirty="0">
              <a:solidFill>
                <a:srgbClr val="00B05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6639065" y="3346823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 smtClean="0">
                <a:solidFill>
                  <a:srgbClr val="00B050"/>
                </a:solidFill>
                <a:sym typeface="Wingdings"/>
              </a:rPr>
              <a:t></a:t>
            </a:r>
            <a:endParaRPr lang="de-CH" sz="2800" dirty="0">
              <a:solidFill>
                <a:srgbClr val="00B05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639065" y="2695472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 smtClean="0">
                <a:solidFill>
                  <a:srgbClr val="00B050"/>
                </a:solidFill>
                <a:sym typeface="Wingdings"/>
              </a:rPr>
              <a:t></a:t>
            </a:r>
            <a:endParaRPr lang="de-CH" sz="2800" dirty="0">
              <a:solidFill>
                <a:srgbClr val="00B05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6639065" y="5143677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>
                <a:solidFill>
                  <a:srgbClr val="FF0000"/>
                </a:solidFill>
                <a:sym typeface="Wingdings"/>
              </a:rPr>
              <a:t>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015888" y="4784747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>
                <a:solidFill>
                  <a:srgbClr val="FF0000"/>
                </a:solidFill>
                <a:sym typeface="Wingdings"/>
              </a:rPr>
              <a:t>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2030105" y="4124745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>
                <a:solidFill>
                  <a:srgbClr val="FF0000"/>
                </a:solidFill>
                <a:sym typeface="Wingdings"/>
              </a:rPr>
              <a:t>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015888" y="3492182"/>
            <a:ext cx="457200" cy="402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>
                <a:solidFill>
                  <a:srgbClr val="FF0000"/>
                </a:solidFill>
                <a:sym typeface="Wingdings"/>
              </a:rPr>
              <a:t>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917210" y="1293693"/>
            <a:ext cx="1526274" cy="5993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>
                <a:solidFill>
                  <a:prstClr val="black"/>
                </a:solidFill>
              </a:rPr>
              <a:t>Emotionale Intelligenz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294729" y="1302792"/>
            <a:ext cx="1660478" cy="59936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>
                <a:solidFill>
                  <a:prstClr val="black"/>
                </a:solidFill>
              </a:rPr>
              <a:t>Psychologisches Empowerment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585579" y="160338"/>
            <a:ext cx="53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8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1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2747</Words>
  <Application>Microsoft Office PowerPoint</Application>
  <PresentationFormat>On-screen Show (4:3)</PresentationFormat>
  <Paragraphs>282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Office Theme</vt:lpstr>
      <vt:lpstr>1_Office Theme</vt:lpstr>
      <vt:lpstr>2_Office Theme</vt:lpstr>
      <vt:lpstr>3_Office Theme</vt:lpstr>
      <vt:lpstr>Masterarbeit zum Thema: Untersuchung der Zusammenhänge zwischen elterlichem Stress, emotionaler Intelligenz und psychologischem Empowerment bei Müttern von Kindern mit Verdacht auf Depression</vt:lpstr>
      <vt:lpstr>PowerPoint Presentation</vt:lpstr>
      <vt:lpstr>PowerPoint Presentation</vt:lpstr>
      <vt:lpstr>2. Theoretische Grundlagen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10. Fazit</vt:lpstr>
      <vt:lpstr>11.1. Literatur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The_noegg</dc:creator>
  <cp:lastModifiedBy>The_noegg</cp:lastModifiedBy>
  <cp:revision>305</cp:revision>
  <cp:lastPrinted>2024-09-15T07:36:55Z</cp:lastPrinted>
  <dcterms:created xsi:type="dcterms:W3CDTF">2006-08-16T00:00:00Z</dcterms:created>
  <dcterms:modified xsi:type="dcterms:W3CDTF">2024-09-16T06:54:59Z</dcterms:modified>
</cp:coreProperties>
</file>